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5762" r:id="rId2"/>
    <p:sldId id="296" r:id="rId3"/>
    <p:sldId id="5718" r:id="rId4"/>
    <p:sldId id="5759" r:id="rId5"/>
    <p:sldId id="5726" r:id="rId6"/>
    <p:sldId id="5740" r:id="rId7"/>
    <p:sldId id="5724" r:id="rId8"/>
    <p:sldId id="5764" r:id="rId9"/>
    <p:sldId id="5743" r:id="rId10"/>
    <p:sldId id="5744" r:id="rId11"/>
    <p:sldId id="5745" r:id="rId12"/>
    <p:sldId id="5750" r:id="rId13"/>
    <p:sldId id="5747" r:id="rId14"/>
    <p:sldId id="5748" r:id="rId15"/>
    <p:sldId id="5751" r:id="rId16"/>
    <p:sldId id="5765" r:id="rId17"/>
    <p:sldId id="5746" r:id="rId18"/>
    <p:sldId id="5749" r:id="rId19"/>
    <p:sldId id="5767" r:id="rId20"/>
    <p:sldId id="5723" r:id="rId21"/>
    <p:sldId id="5757" r:id="rId22"/>
    <p:sldId id="5753" r:id="rId23"/>
    <p:sldId id="5729" r:id="rId24"/>
    <p:sldId id="5776" r:id="rId25"/>
    <p:sldId id="5766" r:id="rId26"/>
    <p:sldId id="5768" r:id="rId27"/>
    <p:sldId id="5769" r:id="rId28"/>
    <p:sldId id="5770" r:id="rId29"/>
    <p:sldId id="5771" r:id="rId30"/>
    <p:sldId id="5772" r:id="rId31"/>
    <p:sldId id="5773" r:id="rId32"/>
    <p:sldId id="5777" r:id="rId33"/>
    <p:sldId id="5763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EEB"/>
    <a:srgbClr val="654432"/>
    <a:srgbClr val="F5D1C1"/>
    <a:srgbClr val="C47386"/>
    <a:srgbClr val="662B2B"/>
    <a:srgbClr val="FFF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65" autoAdjust="0"/>
    <p:restoredTop sz="78954" autoAdjust="0"/>
  </p:normalViewPr>
  <p:slideViewPr>
    <p:cSldViewPr snapToGrid="0">
      <p:cViewPr varScale="1">
        <p:scale>
          <a:sx n="66" d="100"/>
          <a:sy n="66" d="100"/>
        </p:scale>
        <p:origin x="420" y="1924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772E2-63F3-42DE-AEF7-4CFAAD5FD2C1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78EA1-F77B-4C16-A74B-07B4BDC7F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41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33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用户修改个人信息，出现弹窗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94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管理员模式添加新用户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61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管理员模式添加新用户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369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用户修改喜好主标签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540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用户修改喜好子标签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334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91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19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8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777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15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7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201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我们首先怀疑是摄像头视频处理的问题，就先压缩图像，但效果不是特别明显</a:t>
            </a:r>
            <a:endParaRPr lang="en-US" altLang="zh-CN" dirty="0"/>
          </a:p>
          <a:p>
            <a:r>
              <a:rPr lang="zh-CN" altLang="en-US" dirty="0"/>
              <a:t>后来在修改代码过程中，发现摄像头数据传呼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797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我们首先怀疑是摄像头视频处理的问题，就先压缩图像，但效果不是特别明显</a:t>
            </a:r>
            <a:endParaRPr lang="en-US" altLang="zh-CN" dirty="0"/>
          </a:p>
          <a:p>
            <a:r>
              <a:rPr lang="zh-CN" altLang="en-US" dirty="0"/>
              <a:t>后来在修改代码过程中，发现摄像头数据传呼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98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我们首先怀疑是摄像头视频处理的问题，就先压缩图像，但效果不是特别明显</a:t>
            </a:r>
            <a:endParaRPr lang="en-US" altLang="zh-CN" dirty="0"/>
          </a:p>
          <a:p>
            <a:r>
              <a:rPr lang="zh-CN" altLang="en-US" dirty="0"/>
              <a:t>后来在修改代码过程中，发现摄像头数据传呼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68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我们首先怀疑是摄像头视频处理的问题，就先压缩图像，但效果不是特别明显</a:t>
            </a:r>
            <a:endParaRPr lang="en-US" altLang="zh-CN" dirty="0"/>
          </a:p>
          <a:p>
            <a:r>
              <a:rPr lang="zh-CN" altLang="en-US" dirty="0"/>
              <a:t>后来在修改代码过程中，发现摄像头数据传呼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160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79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090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34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627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43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815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播放影音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5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用户修改个人信息界面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78EA1-F77B-4C16-A74B-07B4BDC7F0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97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46C43-255F-4162-A6DF-6AD72BAFA5F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620BD-3FC3-45AB-8B82-0A0B2FC83F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0C1A6D1-D64B-6BDC-8714-2E3E644DD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289" t="10433" r="10186" b="10404"/>
          <a:stretch/>
        </p:blipFill>
        <p:spPr>
          <a:xfrm>
            <a:off x="0" y="1024470"/>
            <a:ext cx="2953465" cy="4818190"/>
          </a:xfrm>
          <a:prstGeom prst="rect">
            <a:avLst/>
          </a:prstGeom>
          <a:effectLst>
            <a:glow>
              <a:schemeClr val="accent1">
                <a:alpha val="30000"/>
              </a:schemeClr>
            </a:glow>
            <a:softEdge rad="12700"/>
          </a:effectLst>
        </p:spPr>
      </p:pic>
      <p:sp>
        <p:nvSpPr>
          <p:cNvPr id="12" name="矩形 11"/>
          <p:cNvSpPr/>
          <p:nvPr userDrawn="1"/>
        </p:nvSpPr>
        <p:spPr>
          <a:xfrm rot="5400000">
            <a:off x="6598446" y="2320944"/>
            <a:ext cx="6858003" cy="2216116"/>
          </a:xfrm>
          <a:prstGeom prst="rect">
            <a:avLst/>
          </a:prstGeom>
          <a:solidFill>
            <a:srgbClr val="01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58167" y="2056050"/>
            <a:ext cx="8427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基于人脸识别的个性化电视系统</a:t>
            </a: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77CEB8B4-DFDF-7EDC-C894-E850043634BE}"/>
              </a:ext>
            </a:extLst>
          </p:cNvPr>
          <p:cNvSpPr/>
          <p:nvPr/>
        </p:nvSpPr>
        <p:spPr>
          <a:xfrm>
            <a:off x="8645967" y="2056051"/>
            <a:ext cx="2762961" cy="276296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96803" dist="38100" dir="2700000" sx="97442" sy="97442" algn="tl" rotWithShape="0">
              <a:prstClr val="black">
                <a:alpha val="261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7625250-8288-DBC3-794B-7B31778CD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6" t="10433" r="10186" b="10404"/>
          <a:stretch/>
        </p:blipFill>
        <p:spPr>
          <a:xfrm>
            <a:off x="8714792" y="2132546"/>
            <a:ext cx="2625310" cy="26099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793896" y="3750924"/>
            <a:ext cx="3416320" cy="1068088"/>
            <a:chOff x="6151372" y="3022028"/>
            <a:chExt cx="3416320" cy="1068088"/>
          </a:xfrm>
        </p:grpSpPr>
        <p:sp>
          <p:nvSpPr>
            <p:cNvPr id="15" name="矩形 14"/>
            <p:cNvSpPr/>
            <p:nvPr/>
          </p:nvSpPr>
          <p:spPr>
            <a:xfrm>
              <a:off x="6151372" y="3022028"/>
              <a:ext cx="3416320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28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 2.0 45 Light" pitchFamily="18" charset="-122"/>
                </a:rPr>
                <a:t>汇报小组：第六小组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967574" y="3628451"/>
              <a:ext cx="160011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 2.0 45 Light" pitchFamily="18" charset="-122"/>
                </a:rPr>
                <a:t>2024.7.12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2.0 45 Light" pitchFamily="18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369365" y="3082994"/>
            <a:ext cx="7042785" cy="0"/>
          </a:xfrm>
          <a:prstGeom prst="line">
            <a:avLst/>
          </a:prstGeom>
          <a:ln w="19050">
            <a:solidFill>
              <a:srgbClr val="017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03456DFF-0C23-BD66-6DF7-7278F8540542}"/>
              </a:ext>
            </a:extLst>
          </p:cNvPr>
          <p:cNvSpPr txBox="1"/>
          <p:nvPr/>
        </p:nvSpPr>
        <p:spPr>
          <a:xfrm>
            <a:off x="2309722" y="5126587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汇报人：高鹏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演示人：刘梓杨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成员：祝诗雨、刘一丹、钱艺涵、黄毅飞</a:t>
            </a:r>
          </a:p>
        </p:txBody>
      </p:sp>
    </p:spTree>
    <p:extLst>
      <p:ext uri="{BB962C8B-B14F-4D97-AF65-F5344CB8AC3E}">
        <p14:creationId xmlns:p14="http://schemas.microsoft.com/office/powerpoint/2010/main" val="248779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/>
          <a:srcRect l="398" r="722" b="827"/>
          <a:stretch/>
        </p:blipFill>
        <p:spPr>
          <a:xfrm>
            <a:off x="6945744" y="1826611"/>
            <a:ext cx="4516197" cy="216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109" t="599"/>
          <a:stretch/>
        </p:blipFill>
        <p:spPr>
          <a:xfrm>
            <a:off x="738910" y="1828800"/>
            <a:ext cx="4507346" cy="215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140" t="654" b="363"/>
          <a:stretch/>
        </p:blipFill>
        <p:spPr>
          <a:xfrm>
            <a:off x="1931112" y="1625600"/>
            <a:ext cx="8320263" cy="40178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4" name="矩形 13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0746A59D-5E11-8372-5417-09C5CFC62FC5}"/>
              </a:ext>
            </a:extLst>
          </p:cNvPr>
          <p:cNvSpPr/>
          <p:nvPr/>
        </p:nvSpPr>
        <p:spPr>
          <a:xfrm>
            <a:off x="1931112" y="2141034"/>
            <a:ext cx="1958051" cy="613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下 2">
            <a:extLst>
              <a:ext uri="{FF2B5EF4-FFF2-40B4-BE49-F238E27FC236}">
                <a16:creationId xmlns="" xmlns:a16="http://schemas.microsoft.com/office/drawing/2014/main" id="{8653D9A1-0914-F586-2751-766E54D38374}"/>
              </a:ext>
            </a:extLst>
          </p:cNvPr>
          <p:cNvSpPr/>
          <p:nvPr/>
        </p:nvSpPr>
        <p:spPr>
          <a:xfrm>
            <a:off x="2687444" y="1115122"/>
            <a:ext cx="557561" cy="9058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9127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140" t="654" r="193" b="363"/>
          <a:stretch/>
        </p:blipFill>
        <p:spPr>
          <a:xfrm>
            <a:off x="7001164" y="1828801"/>
            <a:ext cx="4464396" cy="21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>
            <a:picLocks/>
          </p:cNvPicPr>
          <p:nvPr/>
        </p:nvPicPr>
        <p:blipFill rotWithShape="1">
          <a:blip r:embed="rId4"/>
          <a:srcRect l="321" t="510" r="734"/>
          <a:stretch/>
        </p:blipFill>
        <p:spPr>
          <a:xfrm>
            <a:off x="736599" y="1828800"/>
            <a:ext cx="4030134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109" t="599"/>
          <a:stretch/>
        </p:blipFill>
        <p:spPr>
          <a:xfrm>
            <a:off x="1921164" y="1634836"/>
            <a:ext cx="8340435" cy="3994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8" name="矩形 17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7131EAC-BD95-F6EC-6005-7839CBE33304}"/>
              </a:ext>
            </a:extLst>
          </p:cNvPr>
          <p:cNvSpPr/>
          <p:nvPr/>
        </p:nvSpPr>
        <p:spPr>
          <a:xfrm>
            <a:off x="6303567" y="2141034"/>
            <a:ext cx="1958051" cy="613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下 2">
            <a:extLst>
              <a:ext uri="{FF2B5EF4-FFF2-40B4-BE49-F238E27FC236}">
                <a16:creationId xmlns="" xmlns:a16="http://schemas.microsoft.com/office/drawing/2014/main" id="{018BE8EF-998E-D540-05DD-9ED42DD7FF8C}"/>
              </a:ext>
            </a:extLst>
          </p:cNvPr>
          <p:cNvSpPr/>
          <p:nvPr/>
        </p:nvSpPr>
        <p:spPr>
          <a:xfrm>
            <a:off x="6960655" y="1116663"/>
            <a:ext cx="557561" cy="9058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8231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109" t="599"/>
          <a:stretch/>
        </p:blipFill>
        <p:spPr>
          <a:xfrm>
            <a:off x="6959600" y="1827341"/>
            <a:ext cx="4505157" cy="215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>
            <a:picLocks/>
          </p:cNvPicPr>
          <p:nvPr/>
        </p:nvPicPr>
        <p:blipFill rotWithShape="1">
          <a:blip r:embed="rId5"/>
          <a:srcRect t="931"/>
          <a:stretch/>
        </p:blipFill>
        <p:spPr>
          <a:xfrm>
            <a:off x="737256" y="1832455"/>
            <a:ext cx="4334278" cy="215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09232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/>
          </p:cNvPicPr>
          <p:nvPr/>
        </p:nvPicPr>
        <p:blipFill rotWithShape="1">
          <a:blip r:embed="rId6"/>
          <a:srcRect l="321" t="510" r="734"/>
          <a:stretch/>
        </p:blipFill>
        <p:spPr>
          <a:xfrm>
            <a:off x="1921933" y="1600199"/>
            <a:ext cx="8322734" cy="3989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组合 15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7" name="图片 16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9" name="矩形 18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10490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/>
          </p:cNvPicPr>
          <p:nvPr/>
        </p:nvPicPr>
        <p:blipFill rotWithShape="1">
          <a:blip r:embed="rId4"/>
          <a:srcRect l="321" t="510" r="734"/>
          <a:stretch/>
        </p:blipFill>
        <p:spPr>
          <a:xfrm>
            <a:off x="7120466" y="1828801"/>
            <a:ext cx="4334933" cy="215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88719B8F-CB67-8774-302C-969A6FA6BD93}"/>
              </a:ext>
            </a:extLst>
          </p:cNvPr>
          <p:cNvGrpSpPr/>
          <p:nvPr/>
        </p:nvGrpSpPr>
        <p:grpSpPr>
          <a:xfrm>
            <a:off x="736601" y="1838538"/>
            <a:ext cx="4494462" cy="2149263"/>
            <a:chOff x="1944776" y="1701801"/>
            <a:chExt cx="8312073" cy="3982029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F57FACE0-4007-BCA1-1351-8442CFE85296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t="931"/>
            <a:stretch/>
          </p:blipFill>
          <p:spPr>
            <a:xfrm>
              <a:off x="1944776" y="1701801"/>
              <a:ext cx="8312073" cy="3982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E1484BCB-5440-74E3-CADB-559EFA50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7392" y="1857866"/>
              <a:ext cx="3089625" cy="3346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/>
          </p:cNvPicPr>
          <p:nvPr/>
        </p:nvPicPr>
        <p:blipFill rotWithShape="1">
          <a:blip r:embed="rId5"/>
          <a:srcRect t="931"/>
          <a:stretch/>
        </p:blipFill>
        <p:spPr>
          <a:xfrm>
            <a:off x="1944776" y="1621394"/>
            <a:ext cx="8312073" cy="3982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8" name="矩形 17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FA6D560-5EF8-CB7A-D825-1D174B64CF8A}"/>
              </a:ext>
            </a:extLst>
          </p:cNvPr>
          <p:cNvSpPr txBox="1"/>
          <p:nvPr/>
        </p:nvSpPr>
        <p:spPr>
          <a:xfrm>
            <a:off x="5231063" y="6348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进行用户信息的修改</a:t>
            </a:r>
          </a:p>
        </p:txBody>
      </p:sp>
    </p:spTree>
    <p:extLst>
      <p:ext uri="{BB962C8B-B14F-4D97-AF65-F5344CB8AC3E}">
        <p14:creationId xmlns:p14="http://schemas.microsoft.com/office/powerpoint/2010/main" val="18091296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9A9BD5A-C222-9734-FBE9-BB58D8ED7E35}"/>
              </a:ext>
            </a:extLst>
          </p:cNvPr>
          <p:cNvPicPr/>
          <p:nvPr/>
        </p:nvPicPr>
        <p:blipFill rotWithShape="1">
          <a:blip r:embed="rId4"/>
          <a:srcRect t="575" b="234"/>
          <a:stretch/>
        </p:blipFill>
        <p:spPr>
          <a:xfrm>
            <a:off x="728750" y="1834947"/>
            <a:ext cx="4379518" cy="215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7D0A85A-9F3C-FA5E-4663-6F0A7170F027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931"/>
          <a:stretch/>
        </p:blipFill>
        <p:spPr>
          <a:xfrm>
            <a:off x="6967238" y="1849354"/>
            <a:ext cx="4496012" cy="211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40760E21-4CA6-E71D-4EE4-41FF1781211E}"/>
              </a:ext>
            </a:extLst>
          </p:cNvPr>
          <p:cNvGrpSpPr/>
          <p:nvPr/>
        </p:nvGrpSpPr>
        <p:grpSpPr>
          <a:xfrm>
            <a:off x="1945238" y="1623744"/>
            <a:ext cx="8312073" cy="3982029"/>
            <a:chOff x="1944776" y="1701801"/>
            <a:chExt cx="8312073" cy="3982029"/>
          </a:xfrm>
        </p:grpSpPr>
        <p:pic>
          <p:nvPicPr>
            <p:cNvPr id="13" name="图片 12"/>
            <p:cNvPicPr>
              <a:picLocks/>
            </p:cNvPicPr>
            <p:nvPr/>
          </p:nvPicPr>
          <p:blipFill rotWithShape="1">
            <a:blip r:embed="rId5"/>
            <a:srcRect t="931"/>
            <a:stretch/>
          </p:blipFill>
          <p:spPr>
            <a:xfrm>
              <a:off x="1944776" y="1701801"/>
              <a:ext cx="8312073" cy="3982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7392" y="1857866"/>
              <a:ext cx="3089625" cy="33466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5" name="矩形 14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B38B424-B590-14FA-2531-FE0529B324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49" y="2046698"/>
            <a:ext cx="1667497" cy="26094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D7EF801-18A3-47D1-8BCA-A8B214DB9A9F}"/>
              </a:ext>
            </a:extLst>
          </p:cNvPr>
          <p:cNvSpPr/>
          <p:nvPr/>
        </p:nvSpPr>
        <p:spPr>
          <a:xfrm>
            <a:off x="5453226" y="2269042"/>
            <a:ext cx="1555244" cy="2252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1160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6352F650-FF6C-6720-C04B-FAD5D7C9BADF}"/>
              </a:ext>
            </a:extLst>
          </p:cNvPr>
          <p:cNvGrpSpPr/>
          <p:nvPr/>
        </p:nvGrpSpPr>
        <p:grpSpPr>
          <a:xfrm>
            <a:off x="6969400" y="1829813"/>
            <a:ext cx="4483772" cy="2151377"/>
            <a:chOff x="1944776" y="1701801"/>
            <a:chExt cx="8312073" cy="3982029"/>
          </a:xfrm>
        </p:grpSpPr>
        <p:pic>
          <p:nvPicPr>
            <p:cNvPr id="20" name="图片 19">
              <a:extLst>
                <a:ext uri="{FF2B5EF4-FFF2-40B4-BE49-F238E27FC236}">
                  <a16:creationId xmlns="" xmlns:a16="http://schemas.microsoft.com/office/drawing/2014/main" id="{8AB493A8-CB49-7068-E3BC-DC0F60638C2A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t="931"/>
            <a:stretch/>
          </p:blipFill>
          <p:spPr>
            <a:xfrm>
              <a:off x="1944776" y="1701801"/>
              <a:ext cx="8312073" cy="3982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6E263F70-EF5A-DFA6-D868-9BAB4118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7392" y="1857866"/>
              <a:ext cx="3089625" cy="3346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9270E930-91A4-4469-2E05-810543F8C26A}"/>
              </a:ext>
            </a:extLst>
          </p:cNvPr>
          <p:cNvGrpSpPr/>
          <p:nvPr/>
        </p:nvGrpSpPr>
        <p:grpSpPr>
          <a:xfrm>
            <a:off x="738827" y="1829813"/>
            <a:ext cx="4490008" cy="2151377"/>
            <a:chOff x="1934694" y="1623192"/>
            <a:chExt cx="8316211" cy="4007587"/>
          </a:xfrm>
        </p:grpSpPr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18FBAFC2-AFFC-9A2E-0BE0-B757AB339BF4}"/>
                </a:ext>
              </a:extLst>
            </p:cNvPr>
            <p:cNvGrpSpPr/>
            <p:nvPr/>
          </p:nvGrpSpPr>
          <p:grpSpPr>
            <a:xfrm>
              <a:off x="1934694" y="1623192"/>
              <a:ext cx="8316211" cy="4007587"/>
              <a:chOff x="1934694" y="1623192"/>
              <a:chExt cx="8316211" cy="4007587"/>
            </a:xfrm>
          </p:grpSpPr>
          <p:pic>
            <p:nvPicPr>
              <p:cNvPr id="8" name="图片 7">
                <a:extLst>
                  <a:ext uri="{FF2B5EF4-FFF2-40B4-BE49-F238E27FC236}">
                    <a16:creationId xmlns="" xmlns:a16="http://schemas.microsoft.com/office/drawing/2014/main" id="{C0F0622B-FC8B-2BDA-63D9-94FCB0F9E198}"/>
                  </a:ext>
                </a:extLst>
              </p:cNvPr>
              <p:cNvPicPr/>
              <p:nvPr/>
            </p:nvPicPr>
            <p:blipFill rotWithShape="1">
              <a:blip r:embed="rId6"/>
              <a:srcRect t="575" b="234"/>
              <a:stretch/>
            </p:blipFill>
            <p:spPr>
              <a:xfrm>
                <a:off x="1934694" y="1623192"/>
                <a:ext cx="8316211" cy="40075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图片 10">
                <a:extLst>
                  <a:ext uri="{FF2B5EF4-FFF2-40B4-BE49-F238E27FC236}">
                    <a16:creationId xmlns="" xmlns:a16="http://schemas.microsoft.com/office/drawing/2014/main" id="{9946A2DF-11AA-7995-B7D9-131DCDDEE08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59274" t="51498" r="27739" b="15010"/>
              <a:stretch/>
            </p:blipFill>
            <p:spPr>
              <a:xfrm>
                <a:off x="6870699" y="3670300"/>
                <a:ext cx="1079501" cy="134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FD271E00-8C51-296D-5C8B-7111BC5CB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5465" y="2716328"/>
              <a:ext cx="2428375" cy="15672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/>
          <p:nvPr/>
        </p:nvPicPr>
        <p:blipFill rotWithShape="1">
          <a:blip r:embed="rId6"/>
          <a:srcRect t="575" b="234"/>
          <a:stretch/>
        </p:blipFill>
        <p:spPr>
          <a:xfrm>
            <a:off x="1937893" y="1647635"/>
            <a:ext cx="8316211" cy="4007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8" name="矩形 17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52408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1FE1181E-48D2-6BA6-730A-FB93DB8EDB24}"/>
              </a:ext>
            </a:extLst>
          </p:cNvPr>
          <p:cNvPicPr/>
          <p:nvPr/>
        </p:nvPicPr>
        <p:blipFill rotWithShape="1">
          <a:blip r:embed="rId4"/>
          <a:srcRect t="575" b="234"/>
          <a:stretch/>
        </p:blipFill>
        <p:spPr>
          <a:xfrm>
            <a:off x="6901365" y="1829813"/>
            <a:ext cx="4534046" cy="21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15E1F258-A025-F41C-A6D4-AEBEB99F1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" t="286" r="455" b="184"/>
          <a:stretch/>
        </p:blipFill>
        <p:spPr>
          <a:xfrm>
            <a:off x="756589" y="1829814"/>
            <a:ext cx="4486680" cy="2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8" name="矩形 17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72FE0DA7-22E1-D73B-B84D-031ED44D11D6}"/>
              </a:ext>
            </a:extLst>
          </p:cNvPr>
          <p:cNvGrpSpPr/>
          <p:nvPr/>
        </p:nvGrpSpPr>
        <p:grpSpPr>
          <a:xfrm>
            <a:off x="1937893" y="1644418"/>
            <a:ext cx="8316211" cy="4007587"/>
            <a:chOff x="1934694" y="1623192"/>
            <a:chExt cx="8316211" cy="4007587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0DC24D7E-2987-F2CA-E401-ABE4739EBDD1}"/>
                </a:ext>
              </a:extLst>
            </p:cNvPr>
            <p:cNvGrpSpPr/>
            <p:nvPr/>
          </p:nvGrpSpPr>
          <p:grpSpPr>
            <a:xfrm>
              <a:off x="1934694" y="1623192"/>
              <a:ext cx="8316211" cy="4007587"/>
              <a:chOff x="1934694" y="1623192"/>
              <a:chExt cx="8316211" cy="4007587"/>
            </a:xfrm>
          </p:grpSpPr>
          <p:pic>
            <p:nvPicPr>
              <p:cNvPr id="13" name="图片 12">
                <a:extLst>
                  <a:ext uri="{FF2B5EF4-FFF2-40B4-BE49-F238E27FC236}">
                    <a16:creationId xmlns="" xmlns:a16="http://schemas.microsoft.com/office/drawing/2014/main" id="{0201C0AE-264C-E005-0C41-6CF855C176C3}"/>
                  </a:ext>
                </a:extLst>
              </p:cNvPr>
              <p:cNvPicPr/>
              <p:nvPr/>
            </p:nvPicPr>
            <p:blipFill rotWithShape="1">
              <a:blip r:embed="rId4"/>
              <a:srcRect t="575" b="234"/>
              <a:stretch/>
            </p:blipFill>
            <p:spPr>
              <a:xfrm>
                <a:off x="1934694" y="1623192"/>
                <a:ext cx="8316211" cy="40075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图片 13">
                <a:extLst>
                  <a:ext uri="{FF2B5EF4-FFF2-40B4-BE49-F238E27FC236}">
                    <a16:creationId xmlns="" xmlns:a16="http://schemas.microsoft.com/office/drawing/2014/main" id="{F3E1143B-6F6B-73FB-1CBE-B33CD7FA17B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/>
              <a:srcRect l="59274" t="51498" r="27739" b="15010"/>
              <a:stretch/>
            </p:blipFill>
            <p:spPr>
              <a:xfrm>
                <a:off x="6870699" y="3670300"/>
                <a:ext cx="1079501" cy="134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A6E12F2E-6183-C08E-1B78-8AAF66137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5465" y="2716328"/>
              <a:ext cx="2428375" cy="1567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AC4112A-7AE8-10BA-4AFB-E1A467959251}"/>
              </a:ext>
            </a:extLst>
          </p:cNvPr>
          <p:cNvSpPr txBox="1"/>
          <p:nvPr/>
        </p:nvSpPr>
        <p:spPr>
          <a:xfrm>
            <a:off x="4734088" y="88569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可以用于用户修改密码等</a:t>
            </a:r>
          </a:p>
        </p:txBody>
      </p:sp>
    </p:spTree>
    <p:extLst>
      <p:ext uri="{BB962C8B-B14F-4D97-AF65-F5344CB8AC3E}">
        <p14:creationId xmlns:p14="http://schemas.microsoft.com/office/powerpoint/2010/main" val="24523016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t="559" r="319"/>
          <a:stretch/>
        </p:blipFill>
        <p:spPr>
          <a:xfrm>
            <a:off x="738364" y="1825412"/>
            <a:ext cx="4502503" cy="21638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1604F280-4E99-0556-9F4E-8BFC3E947C64}"/>
              </a:ext>
            </a:extLst>
          </p:cNvPr>
          <p:cNvGrpSpPr/>
          <p:nvPr/>
        </p:nvGrpSpPr>
        <p:grpSpPr>
          <a:xfrm>
            <a:off x="6935759" y="1834947"/>
            <a:ext cx="4517876" cy="2154273"/>
            <a:chOff x="1934694" y="1623192"/>
            <a:chExt cx="8316211" cy="4007587"/>
          </a:xfrm>
        </p:grpSpPr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7832B457-698F-FE27-76C3-454EDBEB7145}"/>
                </a:ext>
              </a:extLst>
            </p:cNvPr>
            <p:cNvGrpSpPr/>
            <p:nvPr/>
          </p:nvGrpSpPr>
          <p:grpSpPr>
            <a:xfrm>
              <a:off x="1934694" y="1623192"/>
              <a:ext cx="8316211" cy="4007587"/>
              <a:chOff x="1934694" y="1623192"/>
              <a:chExt cx="8316211" cy="4007587"/>
            </a:xfrm>
          </p:grpSpPr>
          <p:pic>
            <p:nvPicPr>
              <p:cNvPr id="6" name="图片 5">
                <a:extLst>
                  <a:ext uri="{FF2B5EF4-FFF2-40B4-BE49-F238E27FC236}">
                    <a16:creationId xmlns="" xmlns:a16="http://schemas.microsoft.com/office/drawing/2014/main" id="{B18134C2-1072-0F28-FBE4-DC6D68A9228A}"/>
                  </a:ext>
                </a:extLst>
              </p:cNvPr>
              <p:cNvPicPr/>
              <p:nvPr/>
            </p:nvPicPr>
            <p:blipFill rotWithShape="1">
              <a:blip r:embed="rId5"/>
              <a:srcRect t="575" b="234"/>
              <a:stretch/>
            </p:blipFill>
            <p:spPr>
              <a:xfrm>
                <a:off x="1934694" y="1623192"/>
                <a:ext cx="8316211" cy="40075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图片 6">
                <a:extLst>
                  <a:ext uri="{FF2B5EF4-FFF2-40B4-BE49-F238E27FC236}">
                    <a16:creationId xmlns="" xmlns:a16="http://schemas.microsoft.com/office/drawing/2014/main" id="{A10CC900-D88D-C4CB-A38A-F28936DB708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/>
              <a:srcRect l="59274" t="51498" r="27739" b="15010"/>
              <a:stretch/>
            </p:blipFill>
            <p:spPr>
              <a:xfrm>
                <a:off x="6870699" y="3670300"/>
                <a:ext cx="1079501" cy="134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E0749768-4B06-16F9-5C94-C06358A3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5465" y="2716328"/>
              <a:ext cx="2428375" cy="15672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l="25" t="286" r="455" b="184"/>
          <a:stretch/>
        </p:blipFill>
        <p:spPr>
          <a:xfrm>
            <a:off x="1945600" y="1646585"/>
            <a:ext cx="8300797" cy="398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组合 16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20" name="矩形 19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912A1D7-20C7-1521-69BD-756D72E4BA02}"/>
              </a:ext>
            </a:extLst>
          </p:cNvPr>
          <p:cNvSpPr/>
          <p:nvPr/>
        </p:nvSpPr>
        <p:spPr>
          <a:xfrm>
            <a:off x="5575889" y="4532814"/>
            <a:ext cx="1555244" cy="53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="" xmlns:a16="http://schemas.microsoft.com/office/drawing/2014/main" id="{95281B96-7F99-EDEF-6890-29FDB7F30B47}"/>
              </a:ext>
            </a:extLst>
          </p:cNvPr>
          <p:cNvSpPr/>
          <p:nvPr/>
        </p:nvSpPr>
        <p:spPr>
          <a:xfrm rot="7597397">
            <a:off x="7350339" y="4927711"/>
            <a:ext cx="557561" cy="9058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6317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25" t="286" r="455" b="184"/>
          <a:stretch/>
        </p:blipFill>
        <p:spPr>
          <a:xfrm>
            <a:off x="6955890" y="1831489"/>
            <a:ext cx="4505801" cy="216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30E9AE77-6F4B-486E-34D7-43EB2AD529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" t="654" b="363"/>
          <a:stretch/>
        </p:blipFill>
        <p:spPr>
          <a:xfrm>
            <a:off x="759712" y="1836324"/>
            <a:ext cx="4404515" cy="21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t="559" r="319"/>
          <a:stretch/>
        </p:blipFill>
        <p:spPr>
          <a:xfrm>
            <a:off x="1947894" y="1609609"/>
            <a:ext cx="8318740" cy="3997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8" name="矩形 17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42985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C60FB02-8D78-C17A-A816-2C123CCD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" r="319"/>
          <a:stretch/>
        </p:blipFill>
        <p:spPr>
          <a:xfrm>
            <a:off x="6980036" y="1852675"/>
            <a:ext cx="4491410" cy="215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109" t="599"/>
          <a:stretch/>
        </p:blipFill>
        <p:spPr>
          <a:xfrm>
            <a:off x="738910" y="1828800"/>
            <a:ext cx="4507346" cy="215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140" t="654" b="363"/>
          <a:stretch/>
        </p:blipFill>
        <p:spPr>
          <a:xfrm>
            <a:off x="1929530" y="1611253"/>
            <a:ext cx="8320263" cy="40178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4" name="矩形 13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5230DDC-8536-D07F-C0C2-FA751763B8E8}"/>
              </a:ext>
            </a:extLst>
          </p:cNvPr>
          <p:cNvSpPr txBox="1"/>
          <p:nvPr/>
        </p:nvSpPr>
        <p:spPr>
          <a:xfrm>
            <a:off x="3223995" y="908185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这时如果再次登陆的话，对应的电影推荐界面就会改变</a:t>
            </a:r>
          </a:p>
        </p:txBody>
      </p:sp>
    </p:spTree>
    <p:extLst>
      <p:ext uri="{BB962C8B-B14F-4D97-AF65-F5344CB8AC3E}">
        <p14:creationId xmlns:p14="http://schemas.microsoft.com/office/powerpoint/2010/main" val="34114439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90204" pitchFamily="34" charset="0"/>
              <a:ea typeface="思源黑体 CN Regular" panose="020B0500000000000000" pitchFamily="34" charset="-122"/>
              <a:sym typeface="Arial" panose="020B0604020202090204" pitchFamily="34" charset="0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 flipH="1">
            <a:off x="4101353" y="1469709"/>
            <a:ext cx="295275" cy="1371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90204" pitchFamily="34" charset="0"/>
              <a:ea typeface="思源黑体 CN Regular" panose="020B0500000000000000" pitchFamily="34" charset="-122"/>
              <a:sym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9082" y="3073464"/>
            <a:ext cx="22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Arial" panose="020B0604020202090204" pitchFamily="34" charset="0"/>
                <a:sym typeface="Arial" panose="020B0604020202090204" pitchFamily="34" charset="0"/>
              </a:rPr>
              <a:t>CONTENTS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思源黑体 CN Regular" panose="020B0500000000000000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8374" y="2177408"/>
            <a:ext cx="2232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思源黑体 CN Regular"/>
                <a:ea typeface="黑体" panose="02010609060101010101" pitchFamily="49" charset="-122"/>
                <a:cs typeface="Arial" panose="020B0604020202090204" pitchFamily="34" charset="0"/>
                <a:sym typeface="Arial" panose="020B0604020202090204" pitchFamily="34" charset="0"/>
              </a:rPr>
              <a:t>目录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9AE567F6-D62D-D03B-87AF-08E5483F17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137" y="117188"/>
            <a:ext cx="2273909" cy="69966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70082" y="620644"/>
            <a:ext cx="8239599" cy="4479551"/>
            <a:chOff x="6324906" y="1709105"/>
            <a:chExt cx="6952661" cy="4048296"/>
          </a:xfrm>
        </p:grpSpPr>
        <p:sp>
          <p:nvSpPr>
            <p:cNvPr id="128" name="椭圆 1"/>
            <p:cNvSpPr>
              <a:spLocks noChangeArrowheads="1"/>
            </p:cNvSpPr>
            <p:nvPr/>
          </p:nvSpPr>
          <p:spPr bwMode="auto">
            <a:xfrm>
              <a:off x="6324906" y="1728820"/>
              <a:ext cx="723339" cy="7233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990" dirty="0">
                <a:solidFill>
                  <a:schemeClr val="bg1">
                    <a:lumMod val="9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TextBox 32"/>
            <p:cNvSpPr txBox="1">
              <a:spLocks noChangeArrowheads="1"/>
            </p:cNvSpPr>
            <p:nvPr/>
          </p:nvSpPr>
          <p:spPr bwMode="auto">
            <a:xfrm>
              <a:off x="6437811" y="1838709"/>
              <a:ext cx="636713" cy="581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80" dirty="0">
                  <a:solidFill>
                    <a:schemeClr val="bg1">
                      <a:lumMod val="9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01</a:t>
              </a:r>
              <a:endParaRPr lang="zh-CN" altLang="en-US" sz="3180" dirty="0">
                <a:solidFill>
                  <a:schemeClr val="bg1">
                    <a:lumMod val="9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227367" y="2146281"/>
              <a:ext cx="1593706" cy="306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390" dirty="0">
                  <a:solidFill>
                    <a:schemeClr val="accent1">
                      <a:lumMod val="7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Product Overview</a:t>
              </a:r>
            </a:p>
          </p:txBody>
        </p:sp>
        <p:sp>
          <p:nvSpPr>
            <p:cNvPr id="131" name="TextBox 76"/>
            <p:cNvSpPr txBox="1"/>
            <p:nvPr/>
          </p:nvSpPr>
          <p:spPr>
            <a:xfrm>
              <a:off x="7227367" y="1709105"/>
              <a:ext cx="2879193" cy="520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85" dirty="0">
                  <a:solidFill>
                    <a:schemeClr val="accent3">
                      <a:lumMod val="50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产品概述</a:t>
              </a:r>
            </a:p>
          </p:txBody>
        </p:sp>
        <p:sp>
          <p:nvSpPr>
            <p:cNvPr id="132" name="椭圆 1"/>
            <p:cNvSpPr>
              <a:spLocks noChangeArrowheads="1"/>
            </p:cNvSpPr>
            <p:nvPr/>
          </p:nvSpPr>
          <p:spPr bwMode="auto">
            <a:xfrm>
              <a:off x="9495913" y="2661580"/>
              <a:ext cx="723339" cy="7233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990" dirty="0">
                <a:solidFill>
                  <a:schemeClr val="bg1">
                    <a:lumMod val="9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TextBox 32"/>
            <p:cNvSpPr txBox="1">
              <a:spLocks noChangeArrowheads="1"/>
            </p:cNvSpPr>
            <p:nvPr/>
          </p:nvSpPr>
          <p:spPr bwMode="auto">
            <a:xfrm>
              <a:off x="9608819" y="2771467"/>
              <a:ext cx="636713" cy="581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80" dirty="0">
                  <a:solidFill>
                    <a:schemeClr val="bg1">
                      <a:lumMod val="9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02</a:t>
              </a:r>
              <a:endParaRPr lang="zh-CN" altLang="en-US" sz="3180" dirty="0">
                <a:solidFill>
                  <a:schemeClr val="bg1">
                    <a:lumMod val="9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0398374" y="3079042"/>
              <a:ext cx="1486304" cy="306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390" dirty="0">
                  <a:solidFill>
                    <a:schemeClr val="accent1">
                      <a:lumMod val="7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Interface Design</a:t>
              </a:r>
            </a:p>
          </p:txBody>
        </p:sp>
        <p:sp>
          <p:nvSpPr>
            <p:cNvPr id="135" name="TextBox 76"/>
            <p:cNvSpPr txBox="1"/>
            <p:nvPr/>
          </p:nvSpPr>
          <p:spPr>
            <a:xfrm>
              <a:off x="10398374" y="2641866"/>
              <a:ext cx="2879193" cy="520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85" dirty="0">
                  <a:solidFill>
                    <a:schemeClr val="accent3">
                      <a:lumMod val="50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界面设计</a:t>
              </a:r>
            </a:p>
          </p:txBody>
        </p:sp>
        <p:sp>
          <p:nvSpPr>
            <p:cNvPr id="136" name="椭圆 1"/>
            <p:cNvSpPr>
              <a:spLocks noChangeArrowheads="1"/>
            </p:cNvSpPr>
            <p:nvPr/>
          </p:nvSpPr>
          <p:spPr bwMode="auto">
            <a:xfrm>
              <a:off x="6324907" y="3851398"/>
              <a:ext cx="723339" cy="7233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990" dirty="0">
                <a:solidFill>
                  <a:schemeClr val="bg1">
                    <a:lumMod val="9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TextBox 32"/>
            <p:cNvSpPr txBox="1">
              <a:spLocks noChangeArrowheads="1"/>
            </p:cNvSpPr>
            <p:nvPr/>
          </p:nvSpPr>
          <p:spPr bwMode="auto">
            <a:xfrm>
              <a:off x="6437811" y="3961286"/>
              <a:ext cx="636713" cy="581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80" dirty="0">
                  <a:solidFill>
                    <a:schemeClr val="bg1">
                      <a:lumMod val="9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03</a:t>
              </a:r>
              <a:endParaRPr lang="zh-CN" altLang="en-US" sz="3180" dirty="0">
                <a:solidFill>
                  <a:schemeClr val="bg1">
                    <a:lumMod val="9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7227368" y="4268859"/>
              <a:ext cx="1640850" cy="276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390" dirty="0">
                  <a:solidFill>
                    <a:schemeClr val="accent1">
                      <a:lumMod val="7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Development Analysis</a:t>
              </a:r>
            </a:p>
          </p:txBody>
        </p:sp>
        <p:sp>
          <p:nvSpPr>
            <p:cNvPr id="139" name="TextBox 76"/>
            <p:cNvSpPr txBox="1"/>
            <p:nvPr/>
          </p:nvSpPr>
          <p:spPr>
            <a:xfrm>
              <a:off x="7227368" y="3831684"/>
              <a:ext cx="2879193" cy="470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85" dirty="0">
                  <a:solidFill>
                    <a:schemeClr val="accent3">
                      <a:lumMod val="50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技术浅析</a:t>
              </a:r>
            </a:p>
          </p:txBody>
        </p:sp>
        <p:sp>
          <p:nvSpPr>
            <p:cNvPr id="140" name="椭圆 1"/>
            <p:cNvSpPr>
              <a:spLocks noChangeArrowheads="1"/>
            </p:cNvSpPr>
            <p:nvPr/>
          </p:nvSpPr>
          <p:spPr bwMode="auto">
            <a:xfrm>
              <a:off x="9495913" y="5034062"/>
              <a:ext cx="723339" cy="7233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990" dirty="0">
                <a:solidFill>
                  <a:schemeClr val="bg1">
                    <a:lumMod val="9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TextBox 32"/>
            <p:cNvSpPr txBox="1">
              <a:spLocks noChangeArrowheads="1"/>
            </p:cNvSpPr>
            <p:nvPr/>
          </p:nvSpPr>
          <p:spPr bwMode="auto">
            <a:xfrm>
              <a:off x="9608817" y="5143951"/>
              <a:ext cx="636713" cy="581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80" dirty="0">
                  <a:solidFill>
                    <a:schemeClr val="bg1">
                      <a:lumMod val="9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04</a:t>
              </a:r>
              <a:endParaRPr lang="zh-CN" altLang="en-US" sz="3180" dirty="0">
                <a:solidFill>
                  <a:schemeClr val="bg1">
                    <a:lumMod val="9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10398374" y="5451525"/>
              <a:ext cx="547924" cy="276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390" dirty="0">
                  <a:solidFill>
                    <a:schemeClr val="accent1">
                      <a:lumMod val="7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Q &amp; A</a:t>
              </a:r>
            </a:p>
          </p:txBody>
        </p:sp>
        <p:sp>
          <p:nvSpPr>
            <p:cNvPr id="143" name="TextBox 76"/>
            <p:cNvSpPr txBox="1"/>
            <p:nvPr/>
          </p:nvSpPr>
          <p:spPr>
            <a:xfrm>
              <a:off x="10398374" y="5014348"/>
              <a:ext cx="2879193" cy="470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85" dirty="0">
                  <a:solidFill>
                    <a:schemeClr val="accent3">
                      <a:lumMod val="50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rPr>
                <a:t>课题对策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="" xmlns:a16="http://schemas.microsoft.com/office/drawing/2014/main" id="{58979005-F96B-F3F5-F749-4A2AC67D4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083" y="5451923"/>
            <a:ext cx="857229" cy="80039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990" dirty="0">
              <a:solidFill>
                <a:schemeClr val="bg1">
                  <a:lumMod val="95000"/>
                </a:schemeClr>
              </a:solidFill>
              <a:latin typeface="Arial" panose="020B0604020202090204" pitchFamily="34" charset="0"/>
              <a:ea typeface="思源黑体 CN Regular" panose="020B0500000000000000" pitchFamily="34" charset="-122"/>
              <a:sym typeface="Arial" panose="020B0604020202090204" pitchFamily="34" charset="0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="" xmlns:a16="http://schemas.microsoft.com/office/drawing/2014/main" id="{C725E8B6-32F8-F1C7-A76A-7A82F3064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86" y="5573519"/>
            <a:ext cx="636713" cy="5816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180" dirty="0">
                <a:solidFill>
                  <a:schemeClr val="bg1">
                    <a:lumMod val="9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rPr>
              <a:t>05</a:t>
            </a:r>
            <a:endParaRPr lang="zh-CN" altLang="en-US" sz="3180" dirty="0">
              <a:solidFill>
                <a:schemeClr val="bg1">
                  <a:lumMod val="95000"/>
                </a:schemeClr>
              </a:solidFill>
              <a:latin typeface="Arial" panose="020B0604020202090204" pitchFamily="34" charset="0"/>
              <a:ea typeface="思源黑体 CN Regular" panose="020B0500000000000000" pitchFamily="34" charset="-122"/>
              <a:sym typeface="Arial" panose="020B060402020209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381CE46-579D-3D92-0AC2-23C7BEFBF649}"/>
              </a:ext>
            </a:extLst>
          </p:cNvPr>
          <p:cNvSpPr/>
          <p:nvPr/>
        </p:nvSpPr>
        <p:spPr>
          <a:xfrm>
            <a:off x="6239589" y="5913858"/>
            <a:ext cx="1188146" cy="306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390" dirty="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rPr>
              <a:t>Presentation</a:t>
            </a:r>
          </a:p>
        </p:txBody>
      </p:sp>
      <p:sp>
        <p:nvSpPr>
          <p:cNvPr id="7" name="TextBox 76">
            <a:extLst>
              <a:ext uri="{FF2B5EF4-FFF2-40B4-BE49-F238E27FC236}">
                <a16:creationId xmlns="" xmlns:a16="http://schemas.microsoft.com/office/drawing/2014/main" id="{E43F20FB-BA2F-30F6-9E71-4C996EA9DFD2}"/>
              </a:ext>
            </a:extLst>
          </p:cNvPr>
          <p:cNvSpPr txBox="1"/>
          <p:nvPr/>
        </p:nvSpPr>
        <p:spPr>
          <a:xfrm>
            <a:off x="6239589" y="5430109"/>
            <a:ext cx="3412132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85" dirty="0">
                <a:solidFill>
                  <a:schemeClr val="accent3">
                    <a:lumMod val="50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rPr>
              <a:t>产品演示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00028" y="1349828"/>
            <a:ext cx="12411077" cy="1671463"/>
            <a:chOff x="-200028" y="1349828"/>
            <a:chExt cx="12411077" cy="1671463"/>
          </a:xfrm>
          <a:solidFill>
            <a:schemeClr val="accent1">
              <a:lumMod val="50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 rot="5400000">
              <a:off x="5169779" y="-4019979"/>
              <a:ext cx="1671463" cy="12411077"/>
              <a:chOff x="3379661" y="-2686048"/>
              <a:chExt cx="1251658" cy="12411077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3379661" y="-2686048"/>
                <a:ext cx="1120280" cy="124110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030233" y="1653394"/>
              <a:ext cx="4131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>
                  <a:solidFill>
                    <a:schemeClr val="accent1">
                      <a:lumMod val="7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cs typeface="Arial" panose="020B0604020202090204" pitchFamily="34" charset="0"/>
                  <a:sym typeface="Arial" panose="020B0604020202090204" pitchFamily="34" charset="0"/>
                </a:rPr>
                <a:t>Part  03</a:t>
              </a:r>
              <a:endParaRPr lang="zh-CN" altLang="en-US" sz="5400" b="1" spc="600" dirty="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Arial" panose="020B0604020202090204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772563" y="383671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rPr>
              <a:t>开发浅析</a:t>
            </a:r>
          </a:p>
        </p:txBody>
      </p:sp>
    </p:spTree>
    <p:extLst>
      <p:ext uri="{BB962C8B-B14F-4D97-AF65-F5344CB8AC3E}">
        <p14:creationId xmlns:p14="http://schemas.microsoft.com/office/powerpoint/2010/main" val="200274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AE567F6-D62D-D03B-87AF-08E5483F17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t="7013" r="69242" b="3030"/>
          <a:stretch/>
        </p:blipFill>
        <p:spPr>
          <a:xfrm>
            <a:off x="391886" y="201878"/>
            <a:ext cx="593766" cy="62939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21935" y="217933"/>
            <a:ext cx="10588835" cy="515388"/>
            <a:chOff x="4819113" y="694000"/>
            <a:chExt cx="10588835" cy="515388"/>
          </a:xfrm>
        </p:grpSpPr>
        <p:sp>
          <p:nvSpPr>
            <p:cNvPr id="7" name="矩形 6"/>
            <p:cNvSpPr/>
            <p:nvPr userDrawn="1"/>
          </p:nvSpPr>
          <p:spPr>
            <a:xfrm>
              <a:off x="4819113" y="713355"/>
              <a:ext cx="2867228" cy="496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开发浅析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3587650" y="694000"/>
              <a:ext cx="1820298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>
                <a:lnSpc>
                  <a:spcPct val="120000"/>
                </a:lnSpc>
              </a:pPr>
              <a:r>
                <a:rPr lang="en-US" altLang="zh-CN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PART 03</a:t>
              </a:r>
              <a:endParaRPr lang="zh-CN" altLang="en-US" sz="2400" dirty="0">
                <a:solidFill>
                  <a:srgbClr val="5F9EE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A6A08A05-8D79-D5E2-6096-14349D5EDB7D}"/>
              </a:ext>
            </a:extLst>
          </p:cNvPr>
          <p:cNvGrpSpPr/>
          <p:nvPr/>
        </p:nvGrpSpPr>
        <p:grpSpPr>
          <a:xfrm>
            <a:off x="5091011" y="923902"/>
            <a:ext cx="6519759" cy="3230076"/>
            <a:chOff x="5091013" y="1894059"/>
            <a:chExt cx="6519759" cy="3230076"/>
          </a:xfrm>
        </p:grpSpPr>
        <p:sp>
          <p:nvSpPr>
            <p:cNvPr id="51" name="椭圆 50"/>
            <p:cNvSpPr/>
            <p:nvPr/>
          </p:nvSpPr>
          <p:spPr>
            <a:xfrm>
              <a:off x="5502830" y="1894059"/>
              <a:ext cx="1021155" cy="1093441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 dirty="0">
                <a:solidFill>
                  <a:srgbClr val="FFFFFF"/>
                </a:solidFill>
                <a:latin typeface="Arial" panose="020B0604020202020204"/>
                <a:ea typeface="思源黑体" panose="020B0500000000000000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502830" y="3495572"/>
              <a:ext cx="1021155" cy="1093441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2700000" scaled="1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 dirty="0">
                <a:solidFill>
                  <a:srgbClr val="FFFFFF"/>
                </a:solidFill>
                <a:latin typeface="Arial" panose="020B0604020202020204"/>
                <a:ea typeface="思源黑体" panose="020B0500000000000000" pitchFamily="34" charset="-122"/>
              </a:endParaRPr>
            </a:p>
          </p:txBody>
        </p:sp>
        <p:sp>
          <p:nvSpPr>
            <p:cNvPr id="55" name="椭圆 18"/>
            <p:cNvSpPr/>
            <p:nvPr/>
          </p:nvSpPr>
          <p:spPr>
            <a:xfrm flipH="1">
              <a:off x="5091013" y="2281582"/>
              <a:ext cx="310724" cy="318391"/>
            </a:xfrm>
            <a:custGeom>
              <a:avLst/>
              <a:gdLst>
                <a:gd name="T0" fmla="*/ 209 w 209"/>
                <a:gd name="T1" fmla="*/ 0 h 200"/>
                <a:gd name="T2" fmla="*/ 145 w 209"/>
                <a:gd name="T3" fmla="*/ 100 h 200"/>
                <a:gd name="T4" fmla="*/ 209 w 209"/>
                <a:gd name="T5" fmla="*/ 200 h 200"/>
                <a:gd name="T6" fmla="*/ 0 w 209"/>
                <a:gd name="T7" fmla="*/ 100 h 200"/>
                <a:gd name="T8" fmla="*/ 209 w 209"/>
                <a:gd name="T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0">
                  <a:moveTo>
                    <a:pt x="209" y="0"/>
                  </a:moveTo>
                  <a:lnTo>
                    <a:pt x="145" y="100"/>
                  </a:lnTo>
                  <a:lnTo>
                    <a:pt x="209" y="200"/>
                  </a:lnTo>
                  <a:lnTo>
                    <a:pt x="0" y="10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0177E8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思源黑体" panose="020B0500000000000000" pitchFamily="34" charset="-122"/>
              </a:endParaRPr>
            </a:p>
          </p:txBody>
        </p:sp>
        <p:sp>
          <p:nvSpPr>
            <p:cNvPr id="56" name="椭圆 18"/>
            <p:cNvSpPr/>
            <p:nvPr/>
          </p:nvSpPr>
          <p:spPr>
            <a:xfrm flipH="1">
              <a:off x="5091013" y="3883095"/>
              <a:ext cx="310724" cy="318391"/>
            </a:xfrm>
            <a:custGeom>
              <a:avLst/>
              <a:gdLst>
                <a:gd name="T0" fmla="*/ 209 w 209"/>
                <a:gd name="T1" fmla="*/ 0 h 200"/>
                <a:gd name="T2" fmla="*/ 145 w 209"/>
                <a:gd name="T3" fmla="*/ 100 h 200"/>
                <a:gd name="T4" fmla="*/ 209 w 209"/>
                <a:gd name="T5" fmla="*/ 200 h 200"/>
                <a:gd name="T6" fmla="*/ 0 w 209"/>
                <a:gd name="T7" fmla="*/ 100 h 200"/>
                <a:gd name="T8" fmla="*/ 209 w 209"/>
                <a:gd name="T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0">
                  <a:moveTo>
                    <a:pt x="209" y="0"/>
                  </a:moveTo>
                  <a:lnTo>
                    <a:pt x="145" y="100"/>
                  </a:lnTo>
                  <a:lnTo>
                    <a:pt x="209" y="200"/>
                  </a:lnTo>
                  <a:lnTo>
                    <a:pt x="0" y="10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0177E8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思源黑体" panose="020B0500000000000000" pitchFamily="34" charset="-122"/>
              </a:endParaRPr>
            </a:p>
          </p:txBody>
        </p:sp>
        <p:sp>
          <p:nvSpPr>
            <p:cNvPr id="60" name="椭圆 20"/>
            <p:cNvSpPr/>
            <p:nvPr/>
          </p:nvSpPr>
          <p:spPr>
            <a:xfrm>
              <a:off x="5786728" y="2198053"/>
              <a:ext cx="453361" cy="485454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rgbClr val="0177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rgbClr val="FFFFFF"/>
                </a:solidFill>
                <a:latin typeface="Arial" panose="020B0604020202020204"/>
                <a:ea typeface="思源黑体" panose="020B0500000000000000" pitchFamily="34" charset="-122"/>
              </a:endParaRPr>
            </a:p>
          </p:txBody>
        </p:sp>
        <p:sp>
          <p:nvSpPr>
            <p:cNvPr id="61" name="椭圆 21"/>
            <p:cNvSpPr/>
            <p:nvPr/>
          </p:nvSpPr>
          <p:spPr>
            <a:xfrm>
              <a:off x="5801853" y="3902682"/>
              <a:ext cx="453361" cy="408798"/>
            </a:xfrm>
            <a:custGeom>
              <a:avLst/>
              <a:gdLst>
                <a:gd name="connsiteX0" fmla="*/ 101864 w 331753"/>
                <a:gd name="connsiteY0" fmla="*/ 180944 h 279369"/>
                <a:gd name="connsiteX1" fmla="*/ 100574 w 331753"/>
                <a:gd name="connsiteY1" fmla="*/ 182229 h 279369"/>
                <a:gd name="connsiteX2" fmla="*/ 99284 w 331753"/>
                <a:gd name="connsiteY2" fmla="*/ 182229 h 279369"/>
                <a:gd name="connsiteX3" fmla="*/ 90255 w 331753"/>
                <a:gd name="connsiteY3" fmla="*/ 191225 h 279369"/>
                <a:gd name="connsiteX4" fmla="*/ 83806 w 331753"/>
                <a:gd name="connsiteY4" fmla="*/ 197651 h 279369"/>
                <a:gd name="connsiteX5" fmla="*/ 82516 w 331753"/>
                <a:gd name="connsiteY5" fmla="*/ 200221 h 279369"/>
                <a:gd name="connsiteX6" fmla="*/ 83806 w 331753"/>
                <a:gd name="connsiteY6" fmla="*/ 202791 h 279369"/>
                <a:gd name="connsiteX7" fmla="*/ 143139 w 331753"/>
                <a:gd name="connsiteY7" fmla="*/ 261907 h 279369"/>
                <a:gd name="connsiteX8" fmla="*/ 145718 w 331753"/>
                <a:gd name="connsiteY8" fmla="*/ 261907 h 279369"/>
                <a:gd name="connsiteX9" fmla="*/ 148298 w 331753"/>
                <a:gd name="connsiteY9" fmla="*/ 261907 h 279369"/>
                <a:gd name="connsiteX10" fmla="*/ 156037 w 331753"/>
                <a:gd name="connsiteY10" fmla="*/ 252911 h 279369"/>
                <a:gd name="connsiteX11" fmla="*/ 163776 w 331753"/>
                <a:gd name="connsiteY11" fmla="*/ 245200 h 279369"/>
                <a:gd name="connsiteX12" fmla="*/ 163776 w 331753"/>
                <a:gd name="connsiteY12" fmla="*/ 241345 h 279369"/>
                <a:gd name="connsiteX13" fmla="*/ 104443 w 331753"/>
                <a:gd name="connsiteY13" fmla="*/ 182229 h 279369"/>
                <a:gd name="connsiteX14" fmla="*/ 101864 w 331753"/>
                <a:gd name="connsiteY14" fmla="*/ 180944 h 279369"/>
                <a:gd name="connsiteX15" fmla="*/ 137384 w 331753"/>
                <a:gd name="connsiteY15" fmla="*/ 63469 h 279369"/>
                <a:gd name="connsiteX16" fmla="*/ 58703 w 331753"/>
                <a:gd name="connsiteY16" fmla="*/ 141513 h 279369"/>
                <a:gd name="connsiteX17" fmla="*/ 87080 w 331753"/>
                <a:gd name="connsiteY17" fmla="*/ 171430 h 279369"/>
                <a:gd name="connsiteX18" fmla="*/ 88369 w 331753"/>
                <a:gd name="connsiteY18" fmla="*/ 170129 h 279369"/>
                <a:gd name="connsiteX19" fmla="*/ 94819 w 331753"/>
                <a:gd name="connsiteY19" fmla="*/ 166227 h 279369"/>
                <a:gd name="connsiteX20" fmla="*/ 96108 w 331753"/>
                <a:gd name="connsiteY20" fmla="*/ 166227 h 279369"/>
                <a:gd name="connsiteX21" fmla="*/ 98688 w 331753"/>
                <a:gd name="connsiteY21" fmla="*/ 164926 h 279369"/>
                <a:gd name="connsiteX22" fmla="*/ 102558 w 331753"/>
                <a:gd name="connsiteY22" fmla="*/ 164926 h 279369"/>
                <a:gd name="connsiteX23" fmla="*/ 105137 w 331753"/>
                <a:gd name="connsiteY23" fmla="*/ 164926 h 279369"/>
                <a:gd name="connsiteX24" fmla="*/ 106427 w 331753"/>
                <a:gd name="connsiteY24" fmla="*/ 164926 h 279369"/>
                <a:gd name="connsiteX25" fmla="*/ 107717 w 331753"/>
                <a:gd name="connsiteY25" fmla="*/ 166227 h 279369"/>
                <a:gd name="connsiteX26" fmla="*/ 109007 w 331753"/>
                <a:gd name="connsiteY26" fmla="*/ 166227 h 279369"/>
                <a:gd name="connsiteX27" fmla="*/ 111587 w 331753"/>
                <a:gd name="connsiteY27" fmla="*/ 167527 h 279369"/>
                <a:gd name="connsiteX28" fmla="*/ 112876 w 331753"/>
                <a:gd name="connsiteY28" fmla="*/ 167527 h 279369"/>
                <a:gd name="connsiteX29" fmla="*/ 115456 w 331753"/>
                <a:gd name="connsiteY29" fmla="*/ 170129 h 279369"/>
                <a:gd name="connsiteX30" fmla="*/ 174789 w 331753"/>
                <a:gd name="connsiteY30" fmla="*/ 231263 h 279369"/>
                <a:gd name="connsiteX31" fmla="*/ 179949 w 331753"/>
                <a:gd name="connsiteY31" fmla="*/ 250774 h 279369"/>
                <a:gd name="connsiteX32" fmla="*/ 178659 w 331753"/>
                <a:gd name="connsiteY32" fmla="*/ 253376 h 279369"/>
                <a:gd name="connsiteX33" fmla="*/ 177369 w 331753"/>
                <a:gd name="connsiteY33" fmla="*/ 254676 h 279369"/>
                <a:gd name="connsiteX34" fmla="*/ 176079 w 331753"/>
                <a:gd name="connsiteY34" fmla="*/ 255977 h 279369"/>
                <a:gd name="connsiteX35" fmla="*/ 174789 w 331753"/>
                <a:gd name="connsiteY35" fmla="*/ 257278 h 279369"/>
                <a:gd name="connsiteX36" fmla="*/ 173499 w 331753"/>
                <a:gd name="connsiteY36" fmla="*/ 258578 h 279369"/>
                <a:gd name="connsiteX37" fmla="*/ 179949 w 331753"/>
                <a:gd name="connsiteY37" fmla="*/ 263781 h 279369"/>
                <a:gd name="connsiteX38" fmla="*/ 179949 w 331753"/>
                <a:gd name="connsiteY38" fmla="*/ 265082 h 279369"/>
                <a:gd name="connsiteX39" fmla="*/ 182528 w 331753"/>
                <a:gd name="connsiteY39" fmla="*/ 263781 h 279369"/>
                <a:gd name="connsiteX40" fmla="*/ 241861 w 331753"/>
                <a:gd name="connsiteY40" fmla="*/ 202647 h 279369"/>
                <a:gd name="connsiteX41" fmla="*/ 241861 w 331753"/>
                <a:gd name="connsiteY41" fmla="*/ 197444 h 279369"/>
                <a:gd name="connsiteX42" fmla="*/ 177369 w 331753"/>
                <a:gd name="connsiteY42" fmla="*/ 132408 h 279369"/>
                <a:gd name="connsiteX43" fmla="*/ 150282 w 331753"/>
                <a:gd name="connsiteY43" fmla="*/ 159723 h 279369"/>
                <a:gd name="connsiteX44" fmla="*/ 147702 w 331753"/>
                <a:gd name="connsiteY44" fmla="*/ 161024 h 279369"/>
                <a:gd name="connsiteX45" fmla="*/ 146412 w 331753"/>
                <a:gd name="connsiteY45" fmla="*/ 162324 h 279369"/>
                <a:gd name="connsiteX46" fmla="*/ 143833 w 331753"/>
                <a:gd name="connsiteY46" fmla="*/ 163625 h 279369"/>
                <a:gd name="connsiteX47" fmla="*/ 141253 w 331753"/>
                <a:gd name="connsiteY47" fmla="*/ 163625 h 279369"/>
                <a:gd name="connsiteX48" fmla="*/ 138673 w 331753"/>
                <a:gd name="connsiteY48" fmla="*/ 164926 h 279369"/>
                <a:gd name="connsiteX49" fmla="*/ 129644 w 331753"/>
                <a:gd name="connsiteY49" fmla="*/ 162324 h 279369"/>
                <a:gd name="connsiteX50" fmla="*/ 127065 w 331753"/>
                <a:gd name="connsiteY50" fmla="*/ 159723 h 279369"/>
                <a:gd name="connsiteX51" fmla="*/ 111587 w 331753"/>
                <a:gd name="connsiteY51" fmla="*/ 144114 h 279369"/>
                <a:gd name="connsiteX52" fmla="*/ 111587 w 331753"/>
                <a:gd name="connsiteY52" fmla="*/ 120701 h 279369"/>
                <a:gd name="connsiteX53" fmla="*/ 152862 w 331753"/>
                <a:gd name="connsiteY53" fmla="*/ 79078 h 279369"/>
                <a:gd name="connsiteX54" fmla="*/ 137384 w 331753"/>
                <a:gd name="connsiteY54" fmla="*/ 63469 h 279369"/>
                <a:gd name="connsiteX55" fmla="*/ 195676 w 331753"/>
                <a:gd name="connsiteY55" fmla="*/ 58706 h 279369"/>
                <a:gd name="connsiteX56" fmla="*/ 122203 w 331753"/>
                <a:gd name="connsiteY56" fmla="*/ 131257 h 279369"/>
                <a:gd name="connsiteX57" fmla="*/ 122203 w 331753"/>
                <a:gd name="connsiteY57" fmla="*/ 132553 h 279369"/>
                <a:gd name="connsiteX58" fmla="*/ 138960 w 331753"/>
                <a:gd name="connsiteY58" fmla="*/ 149395 h 279369"/>
                <a:gd name="connsiteX59" fmla="*/ 140249 w 331753"/>
                <a:gd name="connsiteY59" fmla="*/ 148099 h 279369"/>
                <a:gd name="connsiteX60" fmla="*/ 172474 w 331753"/>
                <a:gd name="connsiteY60" fmla="*/ 115710 h 279369"/>
                <a:gd name="connsiteX61" fmla="*/ 184075 w 331753"/>
                <a:gd name="connsiteY61" fmla="*/ 104050 h 279369"/>
                <a:gd name="connsiteX62" fmla="*/ 195676 w 331753"/>
                <a:gd name="connsiteY62" fmla="*/ 104050 h 279369"/>
                <a:gd name="connsiteX63" fmla="*/ 198254 w 331753"/>
                <a:gd name="connsiteY63" fmla="*/ 109233 h 279369"/>
                <a:gd name="connsiteX64" fmla="*/ 195676 w 331753"/>
                <a:gd name="connsiteY64" fmla="*/ 114415 h 279369"/>
                <a:gd name="connsiteX65" fmla="*/ 187942 w 331753"/>
                <a:gd name="connsiteY65" fmla="*/ 120893 h 279369"/>
                <a:gd name="connsiteX66" fmla="*/ 238213 w 331753"/>
                <a:gd name="connsiteY66" fmla="*/ 171419 h 279369"/>
                <a:gd name="connsiteX67" fmla="*/ 273016 w 331753"/>
                <a:gd name="connsiteY67" fmla="*/ 136439 h 279369"/>
                <a:gd name="connsiteX68" fmla="*/ 195676 w 331753"/>
                <a:gd name="connsiteY68" fmla="*/ 58706 h 279369"/>
                <a:gd name="connsiteX69" fmla="*/ 93282 w 331753"/>
                <a:gd name="connsiteY69" fmla="*/ 19019 h 279369"/>
                <a:gd name="connsiteX70" fmla="*/ 89395 w 331753"/>
                <a:gd name="connsiteY70" fmla="*/ 20330 h 279369"/>
                <a:gd name="connsiteX71" fmla="*/ 16844 w 331753"/>
                <a:gd name="connsiteY71" fmla="*/ 95035 h 279369"/>
                <a:gd name="connsiteX72" fmla="*/ 15548 w 331753"/>
                <a:gd name="connsiteY72" fmla="*/ 100277 h 279369"/>
                <a:gd name="connsiteX73" fmla="*/ 46642 w 331753"/>
                <a:gd name="connsiteY73" fmla="*/ 131732 h 279369"/>
                <a:gd name="connsiteX74" fmla="*/ 126966 w 331753"/>
                <a:gd name="connsiteY74" fmla="*/ 51784 h 279369"/>
                <a:gd name="connsiteX75" fmla="*/ 95873 w 331753"/>
                <a:gd name="connsiteY75" fmla="*/ 20330 h 279369"/>
                <a:gd name="connsiteX76" fmla="*/ 93282 w 331753"/>
                <a:gd name="connsiteY76" fmla="*/ 19019 h 279369"/>
                <a:gd name="connsiteX77" fmla="*/ 239847 w 331753"/>
                <a:gd name="connsiteY77" fmla="*/ 15844 h 279369"/>
                <a:gd name="connsiteX78" fmla="*/ 237270 w 331753"/>
                <a:gd name="connsiteY78" fmla="*/ 17133 h 279369"/>
                <a:gd name="connsiteX79" fmla="*/ 206341 w 331753"/>
                <a:gd name="connsiteY79" fmla="*/ 46772 h 279369"/>
                <a:gd name="connsiteX80" fmla="*/ 283662 w 331753"/>
                <a:gd name="connsiteY80" fmla="*/ 125382 h 279369"/>
                <a:gd name="connsiteX81" fmla="*/ 314590 w 331753"/>
                <a:gd name="connsiteY81" fmla="*/ 94454 h 279369"/>
                <a:gd name="connsiteX82" fmla="*/ 315879 w 331753"/>
                <a:gd name="connsiteY82" fmla="*/ 93165 h 279369"/>
                <a:gd name="connsiteX83" fmla="*/ 314590 w 331753"/>
                <a:gd name="connsiteY83" fmla="*/ 90588 h 279369"/>
                <a:gd name="connsiteX84" fmla="*/ 241136 w 331753"/>
                <a:gd name="connsiteY84" fmla="*/ 17133 h 279369"/>
                <a:gd name="connsiteX85" fmla="*/ 239847 w 331753"/>
                <a:gd name="connsiteY85" fmla="*/ 15844 h 279369"/>
                <a:gd name="connsiteX86" fmla="*/ 239005 w 331753"/>
                <a:gd name="connsiteY86" fmla="*/ 0 h 279369"/>
                <a:gd name="connsiteX87" fmla="*/ 252625 w 331753"/>
                <a:gd name="connsiteY87" fmla="*/ 4855 h 279369"/>
                <a:gd name="connsiteX88" fmla="*/ 325267 w 331753"/>
                <a:gd name="connsiteY88" fmla="*/ 78663 h 279369"/>
                <a:gd name="connsiteX89" fmla="*/ 331753 w 331753"/>
                <a:gd name="connsiteY89" fmla="*/ 91612 h 279369"/>
                <a:gd name="connsiteX90" fmla="*/ 326564 w 331753"/>
                <a:gd name="connsiteY90" fmla="*/ 105856 h 279369"/>
                <a:gd name="connsiteX91" fmla="*/ 290243 w 331753"/>
                <a:gd name="connsiteY91" fmla="*/ 142112 h 279369"/>
                <a:gd name="connsiteX92" fmla="*/ 250031 w 331753"/>
                <a:gd name="connsiteY92" fmla="*/ 182253 h 279369"/>
                <a:gd name="connsiteX93" fmla="*/ 253922 w 331753"/>
                <a:gd name="connsiteY93" fmla="*/ 186138 h 279369"/>
                <a:gd name="connsiteX94" fmla="*/ 253922 w 331753"/>
                <a:gd name="connsiteY94" fmla="*/ 213330 h 279369"/>
                <a:gd name="connsiteX95" fmla="*/ 194252 w 331753"/>
                <a:gd name="connsiteY95" fmla="*/ 272895 h 279369"/>
                <a:gd name="connsiteX96" fmla="*/ 181280 w 331753"/>
                <a:gd name="connsiteY96" fmla="*/ 279369 h 279369"/>
                <a:gd name="connsiteX97" fmla="*/ 169605 w 331753"/>
                <a:gd name="connsiteY97" fmla="*/ 274190 h 279369"/>
                <a:gd name="connsiteX98" fmla="*/ 163120 w 331753"/>
                <a:gd name="connsiteY98" fmla="*/ 269010 h 279369"/>
                <a:gd name="connsiteX99" fmla="*/ 159228 w 331753"/>
                <a:gd name="connsiteY99" fmla="*/ 271600 h 279369"/>
                <a:gd name="connsiteX100" fmla="*/ 146256 w 331753"/>
                <a:gd name="connsiteY100" fmla="*/ 276779 h 279369"/>
                <a:gd name="connsiteX101" fmla="*/ 133284 w 331753"/>
                <a:gd name="connsiteY101" fmla="*/ 271600 h 279369"/>
                <a:gd name="connsiteX102" fmla="*/ 73614 w 331753"/>
                <a:gd name="connsiteY102" fmla="*/ 212036 h 279369"/>
                <a:gd name="connsiteX103" fmla="*/ 68426 w 331753"/>
                <a:gd name="connsiteY103" fmla="*/ 199087 h 279369"/>
                <a:gd name="connsiteX104" fmla="*/ 73614 w 331753"/>
                <a:gd name="connsiteY104" fmla="*/ 186138 h 279369"/>
                <a:gd name="connsiteX105" fmla="*/ 74911 w 331753"/>
                <a:gd name="connsiteY105" fmla="*/ 183548 h 279369"/>
                <a:gd name="connsiteX106" fmla="*/ 76209 w 331753"/>
                <a:gd name="connsiteY106" fmla="*/ 182253 h 279369"/>
                <a:gd name="connsiteX107" fmla="*/ 42482 w 331753"/>
                <a:gd name="connsiteY107" fmla="*/ 148587 h 279369"/>
                <a:gd name="connsiteX108" fmla="*/ 42482 w 331753"/>
                <a:gd name="connsiteY108" fmla="*/ 147292 h 279369"/>
                <a:gd name="connsiteX109" fmla="*/ 4864 w 331753"/>
                <a:gd name="connsiteY109" fmla="*/ 111035 h 279369"/>
                <a:gd name="connsiteX110" fmla="*/ 4864 w 331753"/>
                <a:gd name="connsiteY110" fmla="*/ 83843 h 279369"/>
                <a:gd name="connsiteX111" fmla="*/ 77506 w 331753"/>
                <a:gd name="connsiteY111" fmla="*/ 10035 h 279369"/>
                <a:gd name="connsiteX112" fmla="*/ 106044 w 331753"/>
                <a:gd name="connsiteY112" fmla="*/ 10035 h 279369"/>
                <a:gd name="connsiteX113" fmla="*/ 142365 w 331753"/>
                <a:gd name="connsiteY113" fmla="*/ 46291 h 279369"/>
                <a:gd name="connsiteX114" fmla="*/ 163120 w 331753"/>
                <a:gd name="connsiteY114" fmla="*/ 67009 h 279369"/>
                <a:gd name="connsiteX115" fmla="*/ 189063 w 331753"/>
                <a:gd name="connsiteY115" fmla="*/ 41112 h 279369"/>
                <a:gd name="connsiteX116" fmla="*/ 225384 w 331753"/>
                <a:gd name="connsiteY116" fmla="*/ 4855 h 279369"/>
                <a:gd name="connsiteX117" fmla="*/ 239005 w 331753"/>
                <a:gd name="connsiteY117" fmla="*/ 0 h 27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331753" h="279369">
                  <a:moveTo>
                    <a:pt x="101864" y="180944"/>
                  </a:moveTo>
                  <a:cubicBezTo>
                    <a:pt x="101864" y="180944"/>
                    <a:pt x="100574" y="180944"/>
                    <a:pt x="100574" y="182229"/>
                  </a:cubicBezTo>
                  <a:cubicBezTo>
                    <a:pt x="100574" y="182229"/>
                    <a:pt x="100574" y="182229"/>
                    <a:pt x="99284" y="182229"/>
                  </a:cubicBezTo>
                  <a:cubicBezTo>
                    <a:pt x="99284" y="182229"/>
                    <a:pt x="99284" y="182229"/>
                    <a:pt x="90255" y="191225"/>
                  </a:cubicBezTo>
                  <a:cubicBezTo>
                    <a:pt x="90255" y="191225"/>
                    <a:pt x="90255" y="191225"/>
                    <a:pt x="83806" y="197651"/>
                  </a:cubicBezTo>
                  <a:cubicBezTo>
                    <a:pt x="82516" y="198936"/>
                    <a:pt x="82516" y="200221"/>
                    <a:pt x="82516" y="200221"/>
                  </a:cubicBezTo>
                  <a:cubicBezTo>
                    <a:pt x="82516" y="200221"/>
                    <a:pt x="82516" y="201506"/>
                    <a:pt x="83806" y="202791"/>
                  </a:cubicBezTo>
                  <a:cubicBezTo>
                    <a:pt x="83806" y="202791"/>
                    <a:pt x="83806" y="202791"/>
                    <a:pt x="143139" y="261907"/>
                  </a:cubicBezTo>
                  <a:cubicBezTo>
                    <a:pt x="144428" y="261907"/>
                    <a:pt x="145718" y="261907"/>
                    <a:pt x="145718" y="261907"/>
                  </a:cubicBezTo>
                  <a:cubicBezTo>
                    <a:pt x="145718" y="261907"/>
                    <a:pt x="147008" y="261907"/>
                    <a:pt x="148298" y="261907"/>
                  </a:cubicBezTo>
                  <a:cubicBezTo>
                    <a:pt x="148298" y="261907"/>
                    <a:pt x="148298" y="261907"/>
                    <a:pt x="156037" y="252911"/>
                  </a:cubicBezTo>
                  <a:cubicBezTo>
                    <a:pt x="156037" y="252911"/>
                    <a:pt x="156037" y="252911"/>
                    <a:pt x="163776" y="245200"/>
                  </a:cubicBezTo>
                  <a:cubicBezTo>
                    <a:pt x="165066" y="245200"/>
                    <a:pt x="165066" y="242630"/>
                    <a:pt x="163776" y="241345"/>
                  </a:cubicBezTo>
                  <a:cubicBezTo>
                    <a:pt x="163776" y="241345"/>
                    <a:pt x="163776" y="241345"/>
                    <a:pt x="104443" y="182229"/>
                  </a:cubicBezTo>
                  <a:cubicBezTo>
                    <a:pt x="103153" y="180944"/>
                    <a:pt x="101864" y="180944"/>
                    <a:pt x="101864" y="180944"/>
                  </a:cubicBezTo>
                  <a:close/>
                  <a:moveTo>
                    <a:pt x="137384" y="63469"/>
                  </a:moveTo>
                  <a:cubicBezTo>
                    <a:pt x="137384" y="63469"/>
                    <a:pt x="137384" y="63469"/>
                    <a:pt x="58703" y="141513"/>
                  </a:cubicBezTo>
                  <a:cubicBezTo>
                    <a:pt x="58703" y="141513"/>
                    <a:pt x="58703" y="141513"/>
                    <a:pt x="87080" y="171430"/>
                  </a:cubicBezTo>
                  <a:cubicBezTo>
                    <a:pt x="87080" y="171430"/>
                    <a:pt x="87080" y="171430"/>
                    <a:pt x="88369" y="170129"/>
                  </a:cubicBezTo>
                  <a:cubicBezTo>
                    <a:pt x="90949" y="167527"/>
                    <a:pt x="93529" y="166227"/>
                    <a:pt x="94819" y="166227"/>
                  </a:cubicBezTo>
                  <a:cubicBezTo>
                    <a:pt x="94819" y="166227"/>
                    <a:pt x="94819" y="166227"/>
                    <a:pt x="96108" y="166227"/>
                  </a:cubicBezTo>
                  <a:cubicBezTo>
                    <a:pt x="96108" y="164926"/>
                    <a:pt x="97398" y="164926"/>
                    <a:pt x="98688" y="164926"/>
                  </a:cubicBezTo>
                  <a:cubicBezTo>
                    <a:pt x="98688" y="164926"/>
                    <a:pt x="98688" y="164926"/>
                    <a:pt x="102558" y="164926"/>
                  </a:cubicBezTo>
                  <a:cubicBezTo>
                    <a:pt x="102558" y="164926"/>
                    <a:pt x="103848" y="164926"/>
                    <a:pt x="105137" y="164926"/>
                  </a:cubicBezTo>
                  <a:cubicBezTo>
                    <a:pt x="105137" y="164926"/>
                    <a:pt x="105137" y="164926"/>
                    <a:pt x="106427" y="164926"/>
                  </a:cubicBezTo>
                  <a:cubicBezTo>
                    <a:pt x="106427" y="164926"/>
                    <a:pt x="107717" y="164926"/>
                    <a:pt x="107717" y="166227"/>
                  </a:cubicBezTo>
                  <a:cubicBezTo>
                    <a:pt x="109007" y="166227"/>
                    <a:pt x="109007" y="166227"/>
                    <a:pt x="109007" y="166227"/>
                  </a:cubicBezTo>
                  <a:cubicBezTo>
                    <a:pt x="110297" y="166227"/>
                    <a:pt x="110297" y="167527"/>
                    <a:pt x="111587" y="167527"/>
                  </a:cubicBezTo>
                  <a:cubicBezTo>
                    <a:pt x="111587" y="167527"/>
                    <a:pt x="111587" y="167527"/>
                    <a:pt x="112876" y="167527"/>
                  </a:cubicBezTo>
                  <a:cubicBezTo>
                    <a:pt x="114166" y="168828"/>
                    <a:pt x="114166" y="170129"/>
                    <a:pt x="115456" y="170129"/>
                  </a:cubicBezTo>
                  <a:cubicBezTo>
                    <a:pt x="115456" y="170129"/>
                    <a:pt x="115456" y="170129"/>
                    <a:pt x="174789" y="231263"/>
                  </a:cubicBezTo>
                  <a:cubicBezTo>
                    <a:pt x="179949" y="236466"/>
                    <a:pt x="181238" y="244270"/>
                    <a:pt x="179949" y="250774"/>
                  </a:cubicBezTo>
                  <a:cubicBezTo>
                    <a:pt x="178659" y="252075"/>
                    <a:pt x="178659" y="252075"/>
                    <a:pt x="178659" y="253376"/>
                  </a:cubicBezTo>
                  <a:cubicBezTo>
                    <a:pt x="178659" y="253376"/>
                    <a:pt x="178659" y="254676"/>
                    <a:pt x="177369" y="254676"/>
                  </a:cubicBezTo>
                  <a:cubicBezTo>
                    <a:pt x="177369" y="254676"/>
                    <a:pt x="177369" y="254676"/>
                    <a:pt x="176079" y="255977"/>
                  </a:cubicBezTo>
                  <a:cubicBezTo>
                    <a:pt x="176079" y="257278"/>
                    <a:pt x="176079" y="257278"/>
                    <a:pt x="174789" y="257278"/>
                  </a:cubicBezTo>
                  <a:cubicBezTo>
                    <a:pt x="174789" y="257278"/>
                    <a:pt x="174789" y="257278"/>
                    <a:pt x="173499" y="258578"/>
                  </a:cubicBezTo>
                  <a:cubicBezTo>
                    <a:pt x="173499" y="258578"/>
                    <a:pt x="173499" y="258578"/>
                    <a:pt x="179949" y="263781"/>
                  </a:cubicBezTo>
                  <a:cubicBezTo>
                    <a:pt x="179949" y="265082"/>
                    <a:pt x="179949" y="265082"/>
                    <a:pt x="179949" y="265082"/>
                  </a:cubicBezTo>
                  <a:cubicBezTo>
                    <a:pt x="181238" y="265082"/>
                    <a:pt x="181238" y="265082"/>
                    <a:pt x="182528" y="263781"/>
                  </a:cubicBezTo>
                  <a:cubicBezTo>
                    <a:pt x="182528" y="263781"/>
                    <a:pt x="182528" y="263781"/>
                    <a:pt x="241861" y="202647"/>
                  </a:cubicBezTo>
                  <a:cubicBezTo>
                    <a:pt x="244441" y="200046"/>
                    <a:pt x="243151" y="198745"/>
                    <a:pt x="241861" y="197444"/>
                  </a:cubicBezTo>
                  <a:cubicBezTo>
                    <a:pt x="241861" y="197444"/>
                    <a:pt x="241861" y="197444"/>
                    <a:pt x="177369" y="132408"/>
                  </a:cubicBezTo>
                  <a:cubicBezTo>
                    <a:pt x="177369" y="132408"/>
                    <a:pt x="177369" y="132408"/>
                    <a:pt x="150282" y="159723"/>
                  </a:cubicBezTo>
                  <a:cubicBezTo>
                    <a:pt x="148992" y="159723"/>
                    <a:pt x="147702" y="161024"/>
                    <a:pt x="147702" y="161024"/>
                  </a:cubicBezTo>
                  <a:cubicBezTo>
                    <a:pt x="147702" y="162324"/>
                    <a:pt x="146412" y="162324"/>
                    <a:pt x="146412" y="162324"/>
                  </a:cubicBezTo>
                  <a:cubicBezTo>
                    <a:pt x="146412" y="162324"/>
                    <a:pt x="145123" y="162324"/>
                    <a:pt x="143833" y="163625"/>
                  </a:cubicBezTo>
                  <a:cubicBezTo>
                    <a:pt x="142543" y="163625"/>
                    <a:pt x="142543" y="163625"/>
                    <a:pt x="141253" y="163625"/>
                  </a:cubicBezTo>
                  <a:cubicBezTo>
                    <a:pt x="139963" y="164926"/>
                    <a:pt x="138673" y="164926"/>
                    <a:pt x="138673" y="164926"/>
                  </a:cubicBezTo>
                  <a:cubicBezTo>
                    <a:pt x="134804" y="164926"/>
                    <a:pt x="132224" y="163625"/>
                    <a:pt x="129644" y="162324"/>
                  </a:cubicBezTo>
                  <a:cubicBezTo>
                    <a:pt x="128355" y="161024"/>
                    <a:pt x="128355" y="161024"/>
                    <a:pt x="127065" y="159723"/>
                  </a:cubicBezTo>
                  <a:cubicBezTo>
                    <a:pt x="127065" y="159723"/>
                    <a:pt x="127065" y="159723"/>
                    <a:pt x="111587" y="144114"/>
                  </a:cubicBezTo>
                  <a:cubicBezTo>
                    <a:pt x="102558" y="136310"/>
                    <a:pt x="105137" y="125904"/>
                    <a:pt x="111587" y="120701"/>
                  </a:cubicBezTo>
                  <a:cubicBezTo>
                    <a:pt x="111587" y="120701"/>
                    <a:pt x="111587" y="120701"/>
                    <a:pt x="152862" y="79078"/>
                  </a:cubicBezTo>
                  <a:cubicBezTo>
                    <a:pt x="152862" y="79078"/>
                    <a:pt x="152862" y="79078"/>
                    <a:pt x="137384" y="63469"/>
                  </a:cubicBezTo>
                  <a:close/>
                  <a:moveTo>
                    <a:pt x="195676" y="58706"/>
                  </a:moveTo>
                  <a:cubicBezTo>
                    <a:pt x="195676" y="58706"/>
                    <a:pt x="195676" y="58706"/>
                    <a:pt x="122203" y="131257"/>
                  </a:cubicBezTo>
                  <a:cubicBezTo>
                    <a:pt x="122203" y="132553"/>
                    <a:pt x="122203" y="132553"/>
                    <a:pt x="122203" y="132553"/>
                  </a:cubicBezTo>
                  <a:cubicBezTo>
                    <a:pt x="122203" y="132553"/>
                    <a:pt x="122203" y="132553"/>
                    <a:pt x="138960" y="149395"/>
                  </a:cubicBezTo>
                  <a:cubicBezTo>
                    <a:pt x="138960" y="149395"/>
                    <a:pt x="138960" y="149395"/>
                    <a:pt x="140249" y="148099"/>
                  </a:cubicBezTo>
                  <a:cubicBezTo>
                    <a:pt x="140249" y="148099"/>
                    <a:pt x="140249" y="148099"/>
                    <a:pt x="172474" y="115710"/>
                  </a:cubicBezTo>
                  <a:cubicBezTo>
                    <a:pt x="172474" y="115710"/>
                    <a:pt x="172474" y="115710"/>
                    <a:pt x="184075" y="104050"/>
                  </a:cubicBezTo>
                  <a:cubicBezTo>
                    <a:pt x="187942" y="100164"/>
                    <a:pt x="193098" y="100164"/>
                    <a:pt x="195676" y="104050"/>
                  </a:cubicBezTo>
                  <a:cubicBezTo>
                    <a:pt x="196965" y="105346"/>
                    <a:pt x="198254" y="106641"/>
                    <a:pt x="198254" y="109233"/>
                  </a:cubicBezTo>
                  <a:cubicBezTo>
                    <a:pt x="198254" y="110528"/>
                    <a:pt x="196965" y="113119"/>
                    <a:pt x="195676" y="114415"/>
                  </a:cubicBezTo>
                  <a:cubicBezTo>
                    <a:pt x="195676" y="114415"/>
                    <a:pt x="195676" y="114415"/>
                    <a:pt x="187942" y="120893"/>
                  </a:cubicBezTo>
                  <a:cubicBezTo>
                    <a:pt x="187942" y="120893"/>
                    <a:pt x="187942" y="120893"/>
                    <a:pt x="238213" y="171419"/>
                  </a:cubicBezTo>
                  <a:lnTo>
                    <a:pt x="273016" y="136439"/>
                  </a:lnTo>
                  <a:cubicBezTo>
                    <a:pt x="273016" y="136439"/>
                    <a:pt x="273016" y="136439"/>
                    <a:pt x="195676" y="58706"/>
                  </a:cubicBezTo>
                  <a:close/>
                  <a:moveTo>
                    <a:pt x="93282" y="19019"/>
                  </a:moveTo>
                  <a:cubicBezTo>
                    <a:pt x="91986" y="19019"/>
                    <a:pt x="90690" y="20330"/>
                    <a:pt x="89395" y="20330"/>
                  </a:cubicBezTo>
                  <a:cubicBezTo>
                    <a:pt x="89395" y="20330"/>
                    <a:pt x="89395" y="20330"/>
                    <a:pt x="16844" y="95035"/>
                  </a:cubicBezTo>
                  <a:cubicBezTo>
                    <a:pt x="14253" y="96345"/>
                    <a:pt x="14253" y="98967"/>
                    <a:pt x="15548" y="100277"/>
                  </a:cubicBezTo>
                  <a:cubicBezTo>
                    <a:pt x="15548" y="100277"/>
                    <a:pt x="15548" y="100277"/>
                    <a:pt x="46642" y="131732"/>
                  </a:cubicBezTo>
                  <a:cubicBezTo>
                    <a:pt x="46642" y="131732"/>
                    <a:pt x="46642" y="131732"/>
                    <a:pt x="126966" y="51784"/>
                  </a:cubicBezTo>
                  <a:cubicBezTo>
                    <a:pt x="126966" y="51784"/>
                    <a:pt x="126966" y="51784"/>
                    <a:pt x="95873" y="20330"/>
                  </a:cubicBezTo>
                  <a:cubicBezTo>
                    <a:pt x="94577" y="20330"/>
                    <a:pt x="94577" y="19019"/>
                    <a:pt x="93282" y="19019"/>
                  </a:cubicBezTo>
                  <a:close/>
                  <a:moveTo>
                    <a:pt x="239847" y="15844"/>
                  </a:moveTo>
                  <a:cubicBezTo>
                    <a:pt x="238558" y="15844"/>
                    <a:pt x="237270" y="15844"/>
                    <a:pt x="237270" y="17133"/>
                  </a:cubicBezTo>
                  <a:cubicBezTo>
                    <a:pt x="237270" y="17133"/>
                    <a:pt x="237270" y="17133"/>
                    <a:pt x="206341" y="46772"/>
                  </a:cubicBezTo>
                  <a:cubicBezTo>
                    <a:pt x="206341" y="46772"/>
                    <a:pt x="206341" y="46772"/>
                    <a:pt x="283662" y="125382"/>
                  </a:cubicBezTo>
                  <a:cubicBezTo>
                    <a:pt x="283662" y="125382"/>
                    <a:pt x="283662" y="125382"/>
                    <a:pt x="314590" y="94454"/>
                  </a:cubicBezTo>
                  <a:cubicBezTo>
                    <a:pt x="315879" y="94454"/>
                    <a:pt x="315879" y="93165"/>
                    <a:pt x="315879" y="93165"/>
                  </a:cubicBezTo>
                  <a:cubicBezTo>
                    <a:pt x="315879" y="91876"/>
                    <a:pt x="315879" y="90588"/>
                    <a:pt x="314590" y="90588"/>
                  </a:cubicBezTo>
                  <a:cubicBezTo>
                    <a:pt x="314590" y="90588"/>
                    <a:pt x="314590" y="90588"/>
                    <a:pt x="241136" y="17133"/>
                  </a:cubicBezTo>
                  <a:cubicBezTo>
                    <a:pt x="241136" y="15844"/>
                    <a:pt x="239847" y="15844"/>
                    <a:pt x="239847" y="15844"/>
                  </a:cubicBezTo>
                  <a:close/>
                  <a:moveTo>
                    <a:pt x="239005" y="0"/>
                  </a:moveTo>
                  <a:cubicBezTo>
                    <a:pt x="243869" y="0"/>
                    <a:pt x="248734" y="1618"/>
                    <a:pt x="252625" y="4855"/>
                  </a:cubicBezTo>
                  <a:cubicBezTo>
                    <a:pt x="252625" y="4855"/>
                    <a:pt x="252625" y="4855"/>
                    <a:pt x="325267" y="78663"/>
                  </a:cubicBezTo>
                  <a:cubicBezTo>
                    <a:pt x="329159" y="82548"/>
                    <a:pt x="331753" y="87727"/>
                    <a:pt x="331753" y="91612"/>
                  </a:cubicBezTo>
                  <a:cubicBezTo>
                    <a:pt x="331753" y="96792"/>
                    <a:pt x="329159" y="101971"/>
                    <a:pt x="326564" y="105856"/>
                  </a:cubicBezTo>
                  <a:cubicBezTo>
                    <a:pt x="326564" y="105856"/>
                    <a:pt x="326564" y="105856"/>
                    <a:pt x="290243" y="142112"/>
                  </a:cubicBezTo>
                  <a:cubicBezTo>
                    <a:pt x="290243" y="142112"/>
                    <a:pt x="290243" y="142112"/>
                    <a:pt x="250031" y="182253"/>
                  </a:cubicBezTo>
                  <a:cubicBezTo>
                    <a:pt x="250031" y="182253"/>
                    <a:pt x="250031" y="182253"/>
                    <a:pt x="253922" y="186138"/>
                  </a:cubicBezTo>
                  <a:cubicBezTo>
                    <a:pt x="260408" y="192612"/>
                    <a:pt x="263003" y="202971"/>
                    <a:pt x="253922" y="213330"/>
                  </a:cubicBezTo>
                  <a:cubicBezTo>
                    <a:pt x="253922" y="213330"/>
                    <a:pt x="253922" y="213330"/>
                    <a:pt x="194252" y="272895"/>
                  </a:cubicBezTo>
                  <a:cubicBezTo>
                    <a:pt x="189063" y="278074"/>
                    <a:pt x="183874" y="279369"/>
                    <a:pt x="181280" y="279369"/>
                  </a:cubicBezTo>
                  <a:cubicBezTo>
                    <a:pt x="176091" y="279369"/>
                    <a:pt x="170903" y="276779"/>
                    <a:pt x="169605" y="274190"/>
                  </a:cubicBezTo>
                  <a:cubicBezTo>
                    <a:pt x="169605" y="274190"/>
                    <a:pt x="169605" y="274190"/>
                    <a:pt x="163120" y="269010"/>
                  </a:cubicBezTo>
                  <a:cubicBezTo>
                    <a:pt x="163120" y="269010"/>
                    <a:pt x="163120" y="269010"/>
                    <a:pt x="159228" y="271600"/>
                  </a:cubicBezTo>
                  <a:cubicBezTo>
                    <a:pt x="156634" y="275484"/>
                    <a:pt x="151445" y="276779"/>
                    <a:pt x="146256" y="276779"/>
                  </a:cubicBezTo>
                  <a:cubicBezTo>
                    <a:pt x="142365" y="276779"/>
                    <a:pt x="137176" y="275484"/>
                    <a:pt x="133284" y="271600"/>
                  </a:cubicBezTo>
                  <a:cubicBezTo>
                    <a:pt x="133284" y="271600"/>
                    <a:pt x="133284" y="271600"/>
                    <a:pt x="73614" y="212036"/>
                  </a:cubicBezTo>
                  <a:cubicBezTo>
                    <a:pt x="71020" y="208151"/>
                    <a:pt x="68426" y="204266"/>
                    <a:pt x="68426" y="199087"/>
                  </a:cubicBezTo>
                  <a:cubicBezTo>
                    <a:pt x="68426" y="193907"/>
                    <a:pt x="71020" y="188728"/>
                    <a:pt x="73614" y="186138"/>
                  </a:cubicBezTo>
                  <a:cubicBezTo>
                    <a:pt x="73614" y="184843"/>
                    <a:pt x="74911" y="184843"/>
                    <a:pt x="74911" y="183548"/>
                  </a:cubicBezTo>
                  <a:cubicBezTo>
                    <a:pt x="74911" y="183548"/>
                    <a:pt x="74911" y="183548"/>
                    <a:pt x="76209" y="182253"/>
                  </a:cubicBezTo>
                  <a:cubicBezTo>
                    <a:pt x="76209" y="182253"/>
                    <a:pt x="76209" y="182253"/>
                    <a:pt x="42482" y="148587"/>
                  </a:cubicBezTo>
                  <a:cubicBezTo>
                    <a:pt x="42482" y="148587"/>
                    <a:pt x="42482" y="148587"/>
                    <a:pt x="42482" y="147292"/>
                  </a:cubicBezTo>
                  <a:cubicBezTo>
                    <a:pt x="42482" y="147292"/>
                    <a:pt x="42482" y="147292"/>
                    <a:pt x="4864" y="111035"/>
                  </a:cubicBezTo>
                  <a:cubicBezTo>
                    <a:pt x="-1622" y="103266"/>
                    <a:pt x="-1622" y="90317"/>
                    <a:pt x="4864" y="83843"/>
                  </a:cubicBezTo>
                  <a:cubicBezTo>
                    <a:pt x="4864" y="83843"/>
                    <a:pt x="4864" y="83843"/>
                    <a:pt x="77506" y="10035"/>
                  </a:cubicBezTo>
                  <a:cubicBezTo>
                    <a:pt x="85289" y="2266"/>
                    <a:pt x="98261" y="2266"/>
                    <a:pt x="106044" y="10035"/>
                  </a:cubicBezTo>
                  <a:cubicBezTo>
                    <a:pt x="106044" y="10035"/>
                    <a:pt x="106044" y="10035"/>
                    <a:pt x="142365" y="46291"/>
                  </a:cubicBezTo>
                  <a:cubicBezTo>
                    <a:pt x="142365" y="46291"/>
                    <a:pt x="142365" y="46291"/>
                    <a:pt x="163120" y="67009"/>
                  </a:cubicBezTo>
                  <a:cubicBezTo>
                    <a:pt x="163120" y="67009"/>
                    <a:pt x="163120" y="67009"/>
                    <a:pt x="189063" y="41112"/>
                  </a:cubicBezTo>
                  <a:cubicBezTo>
                    <a:pt x="189063" y="41112"/>
                    <a:pt x="189063" y="41112"/>
                    <a:pt x="225384" y="4855"/>
                  </a:cubicBezTo>
                  <a:cubicBezTo>
                    <a:pt x="229276" y="1618"/>
                    <a:pt x="234140" y="0"/>
                    <a:pt x="239005" y="0"/>
                  </a:cubicBezTo>
                  <a:close/>
                </a:path>
              </a:pathLst>
            </a:custGeom>
            <a:solidFill>
              <a:srgbClr val="0177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rgbClr val="FFFFFF"/>
                </a:solidFill>
                <a:latin typeface="Arial" panose="020B0604020202020204"/>
                <a:ea typeface="思源黑体" panose="020B0500000000000000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6828785" y="2049105"/>
              <a:ext cx="4781987" cy="960220"/>
              <a:chOff x="6555212" y="2273420"/>
              <a:chExt cx="5149474" cy="7133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 63"/>
                  <p:cNvSpPr/>
                  <p:nvPr/>
                </p:nvSpPr>
                <p:spPr>
                  <a:xfrm>
                    <a:off x="6555212" y="2615577"/>
                    <a:ext cx="5149474" cy="37115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>
                      <a:lnSpc>
                        <a:spcPct val="150000"/>
                      </a:lnSpc>
                      <a:spcBef>
                        <a:spcPct val="0"/>
                      </a:spcBef>
                    </a:pPr>
                    <a14:m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𝑃𝑦𝑡h𝑜𝑛</m:t>
                        </m:r>
                      </m:oMath>
                    </a14:m>
                    <a:r>
                      <a: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 </a:t>
                    </a:r>
                    <a:r>
                      <a: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安装 </a:t>
                    </a:r>
                    <a14:m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𝑜𝑝𝑒𝑛𝑐𝑣</m:t>
                        </m:r>
                      </m:oMath>
                    </a14:m>
                    <a:r>
                      <a: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 </a:t>
                    </a:r>
                    <a:r>
                      <a: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和 </a:t>
                    </a:r>
                    <a14:m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𝑑𝑙𝑖𝑏</m:t>
                        </m:r>
                      </m:oMath>
                    </a14:m>
                    <a:r>
                      <a: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 </a:t>
                    </a:r>
                    <a:r>
                      <a: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库等</a:t>
                    </a:r>
                  </a:p>
                </p:txBody>
              </p:sp>
            </mc:Choice>
            <mc:Fallback xmlns="">
              <p:sp>
                <p:nvSpPr>
                  <p:cNvPr id="64" name="矩形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5212" y="2615577"/>
                    <a:ext cx="5149474" cy="3711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10" b="-207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矩形 64"/>
              <p:cNvSpPr/>
              <p:nvPr/>
            </p:nvSpPr>
            <p:spPr>
              <a:xfrm>
                <a:off x="6555212" y="2273420"/>
                <a:ext cx="4000692" cy="34295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spcBef>
                    <a:spcPct val="0"/>
                  </a:spcBef>
                  <a:buClr>
                    <a:srgbClr val="151314"/>
                  </a:buClr>
                  <a:buSzPct val="25000"/>
                </a:pPr>
                <a:r>
                  <a:rPr lang="zh-CN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rial" panose="020B0604020202020204" pitchFamily="34" charset="0"/>
                  </a:rPr>
                  <a:t>人脸识别检测的环境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6823006" y="3722650"/>
              <a:ext cx="4781984" cy="1401485"/>
              <a:chOff x="6548993" y="2326928"/>
              <a:chExt cx="5149475" cy="1041103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6548993" y="2653931"/>
                <a:ext cx="5149475" cy="71410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百度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云服务器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语音识别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语音合成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API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548993" y="2326928"/>
                <a:ext cx="2946319" cy="34295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spcBef>
                    <a:spcPct val="0"/>
                  </a:spcBef>
                  <a:buClr>
                    <a:srgbClr val="151314"/>
                  </a:buClr>
                  <a:buSzPct val="25000"/>
                </a:pPr>
                <a:r>
                  <a:rPr lang="zh-CN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rial" panose="020B0604020202020204" pitchFamily="34" charset="0"/>
                  </a:rPr>
                  <a:t>语音识别和输出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</p:grpSp>
      </p:grpSp>
      <p:sp>
        <p:nvSpPr>
          <p:cNvPr id="74" name="Text Box 10"/>
          <p:cNvSpPr txBox="1">
            <a:spLocks noChangeArrowheads="1"/>
          </p:cNvSpPr>
          <p:nvPr/>
        </p:nvSpPr>
        <p:spPr bwMode="auto">
          <a:xfrm>
            <a:off x="1457010" y="1656697"/>
            <a:ext cx="2401721" cy="7848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08" tIns="22854" rIns="45708" bIns="228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树莓派模块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6" y="2786701"/>
            <a:ext cx="4000500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8C4219A6-81DE-22BD-36E7-C250E6348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760" y="4929174"/>
            <a:ext cx="841452" cy="10017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6A1D7439-76AD-0958-2CDF-939E51F58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9887" y="5930903"/>
            <a:ext cx="689176" cy="668100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="" xmlns:a16="http://schemas.microsoft.com/office/drawing/2014/main" id="{618A9BF1-7BD2-587B-1CE0-15D01C659C83}"/>
              </a:ext>
            </a:extLst>
          </p:cNvPr>
          <p:cNvSpPr/>
          <p:nvPr/>
        </p:nvSpPr>
        <p:spPr>
          <a:xfrm>
            <a:off x="5834486" y="4248615"/>
            <a:ext cx="4000500" cy="935192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="" xmlns:a16="http://schemas.microsoft.com/office/drawing/2014/main" id="{0E80466D-FFB1-9E32-EAB5-3A4787605765}"/>
              </a:ext>
            </a:extLst>
          </p:cNvPr>
          <p:cNvSpPr/>
          <p:nvPr/>
        </p:nvSpPr>
        <p:spPr>
          <a:xfrm flipH="1">
            <a:off x="7900909" y="5215576"/>
            <a:ext cx="3868154" cy="75838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1C3EC095-95A8-3506-F5FD-BED574944BC1}"/>
              </a:ext>
            </a:extLst>
          </p:cNvPr>
          <p:cNvSpPr txBox="1"/>
          <p:nvPr/>
        </p:nvSpPr>
        <p:spPr>
          <a:xfrm>
            <a:off x="5989295" y="4562506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你好，</a:t>
            </a:r>
            <a:r>
              <a:rPr lang="en-US" altLang="zh-CN" b="1" dirty="0" err="1"/>
              <a:t>BayMax</a:t>
            </a:r>
            <a:r>
              <a:rPr lang="zh-CN" altLang="en-US" b="1" dirty="0"/>
              <a:t>，请帮我打开摄像头！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88A3E25-4DD4-708D-5A84-E2925BC2F628}"/>
              </a:ext>
            </a:extLst>
          </p:cNvPr>
          <p:cNvSpPr txBox="1"/>
          <p:nvPr/>
        </p:nvSpPr>
        <p:spPr>
          <a:xfrm>
            <a:off x="8465294" y="544272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好的！摄像头已为您打开！</a:t>
            </a:r>
          </a:p>
        </p:txBody>
      </p:sp>
    </p:spTree>
    <p:extLst>
      <p:ext uri="{BB962C8B-B14F-4D97-AF65-F5344CB8AC3E}">
        <p14:creationId xmlns:p14="http://schemas.microsoft.com/office/powerpoint/2010/main" val="3971576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2" grpId="0" animBg="1"/>
      <p:bldP spid="15" grpId="0" animBg="1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AE567F6-D62D-D03B-87AF-08E5483F17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t="7013" r="69242" b="3030"/>
          <a:stretch/>
        </p:blipFill>
        <p:spPr>
          <a:xfrm>
            <a:off x="391886" y="201878"/>
            <a:ext cx="593766" cy="62939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21935" y="217933"/>
            <a:ext cx="10588835" cy="515388"/>
            <a:chOff x="4819113" y="694000"/>
            <a:chExt cx="10588835" cy="515388"/>
          </a:xfrm>
        </p:grpSpPr>
        <p:sp>
          <p:nvSpPr>
            <p:cNvPr id="7" name="矩形 6"/>
            <p:cNvSpPr/>
            <p:nvPr userDrawn="1"/>
          </p:nvSpPr>
          <p:spPr>
            <a:xfrm>
              <a:off x="4819113" y="713355"/>
              <a:ext cx="2867228" cy="496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开发浅析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3587650" y="694000"/>
              <a:ext cx="1820298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>
                <a:lnSpc>
                  <a:spcPct val="120000"/>
                </a:lnSpc>
              </a:pPr>
              <a:r>
                <a:rPr lang="en-US" altLang="zh-CN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PART 03</a:t>
              </a:r>
              <a:endParaRPr lang="zh-CN" altLang="en-US" sz="2400" dirty="0">
                <a:solidFill>
                  <a:srgbClr val="5F9EE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6397956" y="1730613"/>
            <a:ext cx="14160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773020" y="1274480"/>
            <a:ext cx="2719215" cy="461633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前端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47"/>
              <p:cNvSpPr>
                <a:spLocks noChangeArrowheads="1"/>
              </p:cNvSpPr>
              <p:nvPr/>
            </p:nvSpPr>
            <p:spPr bwMode="auto">
              <a:xfrm>
                <a:off x="6796249" y="1742962"/>
                <a:ext cx="5161682" cy="100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7" tIns="45704" rIns="91407" bIns="45704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zh-CN" sz="2100" dirty="0"/>
                  <a:t>静态资源和样式由</a:t>
                </a:r>
                <a:r>
                  <a:rPr lang="en-US" altLang="zh-CN" sz="21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𝐻𝑇𝑀𝐿</m:t>
                    </m:r>
                  </m:oMath>
                </a14:m>
                <a:r>
                  <a:rPr lang="en-US" altLang="zh-CN" sz="2100" dirty="0"/>
                  <a:t> </a:t>
                </a:r>
                <a:r>
                  <a:rPr lang="zh-CN" altLang="zh-CN" sz="2100" dirty="0"/>
                  <a:t>和</a:t>
                </a:r>
                <a:r>
                  <a:rPr lang="en-US" altLang="zh-CN" sz="21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𝐶𝑆𝑆</m:t>
                    </m:r>
                  </m:oMath>
                </a14:m>
                <a:r>
                  <a:rPr lang="en-US" altLang="zh-CN" sz="2100" dirty="0"/>
                  <a:t> </a:t>
                </a:r>
                <a:r>
                  <a:rPr lang="zh-CN" altLang="zh-CN" sz="2100" dirty="0"/>
                  <a:t>构成</a:t>
                </a:r>
                <a:endParaRPr lang="en-US" altLang="zh-CN" sz="2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zh-CN" sz="2100" dirty="0"/>
                  <a:t>界面的动态刷新和调整由</a:t>
                </a:r>
                <a:r>
                  <a:rPr lang="en-US" altLang="zh-CN" sz="21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𝑗𝑎𝑣𝑎𝑠𝑐𝑟𝑖𝑝𝑡</m:t>
                    </m:r>
                  </m:oMath>
                </a14:m>
                <a:r>
                  <a:rPr lang="en-US" altLang="zh-CN" sz="2100" dirty="0"/>
                  <a:t> </a:t>
                </a:r>
                <a:r>
                  <a:rPr lang="zh-CN" altLang="zh-CN" sz="2100" dirty="0"/>
                  <a:t>实现</a:t>
                </a:r>
                <a:endParaRPr lang="zh-CN" altLang="en-US" sz="2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6249" y="1742962"/>
                <a:ext cx="5161682" cy="1004666"/>
              </a:xfrm>
              <a:prstGeom prst="rect">
                <a:avLst/>
              </a:prstGeom>
              <a:blipFill>
                <a:blip r:embed="rId4"/>
                <a:stretch>
                  <a:fillRect l="-1417" b="-109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/>
          <p:cNvCxnSpPr/>
          <p:nvPr/>
        </p:nvCxnSpPr>
        <p:spPr>
          <a:xfrm>
            <a:off x="6384626" y="3659015"/>
            <a:ext cx="14293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6759692" y="3173606"/>
            <a:ext cx="2719215" cy="461633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后端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7"/>
              <p:cNvSpPr>
                <a:spLocks noChangeArrowheads="1"/>
              </p:cNvSpPr>
              <p:nvPr/>
            </p:nvSpPr>
            <p:spPr bwMode="auto">
              <a:xfrm>
                <a:off x="6759691" y="3648035"/>
                <a:ext cx="4837751" cy="519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7" tIns="45704" rIns="91407" bIns="45704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zh-CN" sz="2100" dirty="0"/>
                  <a:t>采用</a:t>
                </a:r>
                <a:r>
                  <a:rPr lang="en-US" altLang="zh-CN" sz="21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𝑃𝑦𝑡h𝑜𝑛</m:t>
                    </m:r>
                  </m:oMath>
                </a14:m>
                <a:r>
                  <a:rPr lang="en-US" altLang="zh-CN" sz="2100" dirty="0"/>
                  <a:t> </a:t>
                </a:r>
                <a:r>
                  <a:rPr lang="zh-CN" altLang="zh-CN" sz="2100" dirty="0"/>
                  <a:t>的</a:t>
                </a:r>
                <a:r>
                  <a:rPr lang="en-US" altLang="zh-CN" sz="21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𝐹𝑙𝑎𝑠𝑘</m:t>
                    </m:r>
                  </m:oMath>
                </a14:m>
                <a:r>
                  <a:rPr lang="en-US" altLang="zh-CN" sz="2100" dirty="0"/>
                  <a:t> </a:t>
                </a:r>
                <a:r>
                  <a:rPr lang="zh-CN" altLang="zh-CN" sz="2100" dirty="0"/>
                  <a:t>框架构建服务端</a:t>
                </a:r>
                <a:endParaRPr lang="zh-CN" altLang="en-US" sz="2100" dirty="0"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1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9691" y="3648035"/>
                <a:ext cx="4837751" cy="519918"/>
              </a:xfrm>
              <a:prstGeom prst="rect">
                <a:avLst/>
              </a:prstGeom>
              <a:blipFill>
                <a:blip r:embed="rId5"/>
                <a:stretch>
                  <a:fillRect l="-1513" b="-220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/>
          <p:cNvCxnSpPr/>
          <p:nvPr/>
        </p:nvCxnSpPr>
        <p:spPr>
          <a:xfrm>
            <a:off x="6384626" y="5297429"/>
            <a:ext cx="37925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759692" y="4813725"/>
            <a:ext cx="3728986" cy="461633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客户端与后端进行通信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7"/>
              <p:cNvSpPr>
                <a:spLocks noChangeArrowheads="1"/>
              </p:cNvSpPr>
              <p:nvPr/>
            </p:nvSpPr>
            <p:spPr bwMode="auto">
              <a:xfrm>
                <a:off x="6773020" y="5290288"/>
                <a:ext cx="4837751" cy="519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7" tIns="45704" rIns="91407" bIns="45704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zh-CN" sz="2100" dirty="0"/>
                  <a:t>由</a:t>
                </a:r>
                <a:r>
                  <a:rPr lang="en-US" altLang="zh-CN" sz="21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𝑗𝑎𝑣𝑎𝑠𝑐𝑟𝑖𝑝𝑡</m:t>
                    </m:r>
                  </m:oMath>
                </a14:m>
                <a:r>
                  <a:rPr lang="en-US" altLang="zh-CN" sz="2100" dirty="0"/>
                  <a:t> </a:t>
                </a:r>
                <a:r>
                  <a:rPr lang="zh-CN" altLang="zh-CN" sz="2100" dirty="0"/>
                  <a:t>实现</a:t>
                </a:r>
                <a:endParaRPr lang="zh-CN" altLang="en-US" sz="2100" dirty="0"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3020" y="5290288"/>
                <a:ext cx="4837751" cy="519918"/>
              </a:xfrm>
              <a:prstGeom prst="rect">
                <a:avLst/>
              </a:prstGeom>
              <a:blipFill>
                <a:blip r:embed="rId6"/>
                <a:stretch>
                  <a:fillRect l="-1511" b="-22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/>
          <p:cNvGrpSpPr/>
          <p:nvPr/>
        </p:nvGrpSpPr>
        <p:grpSpPr>
          <a:xfrm>
            <a:off x="5628484" y="1272440"/>
            <a:ext cx="1004326" cy="4447994"/>
            <a:chOff x="5628484" y="1272440"/>
            <a:chExt cx="1004326" cy="4447994"/>
          </a:xfrm>
        </p:grpSpPr>
        <p:sp>
          <p:nvSpPr>
            <p:cNvPr id="33" name="任意多边形 32"/>
            <p:cNvSpPr/>
            <p:nvPr/>
          </p:nvSpPr>
          <p:spPr bwMode="blackWhite">
            <a:xfrm>
              <a:off x="5749919" y="1378714"/>
              <a:ext cx="781876" cy="4171804"/>
            </a:xfrm>
            <a:custGeom>
              <a:avLst/>
              <a:gdLst>
                <a:gd name="connsiteX0" fmla="*/ 300222 w 600444"/>
                <a:gd name="connsiteY0" fmla="*/ 0 h 3549370"/>
                <a:gd name="connsiteX1" fmla="*/ 600444 w 600444"/>
                <a:gd name="connsiteY1" fmla="*/ 300222 h 3549370"/>
                <a:gd name="connsiteX2" fmla="*/ 468079 w 600444"/>
                <a:gd name="connsiteY2" fmla="*/ 549171 h 3549370"/>
                <a:gd name="connsiteX3" fmla="*/ 428714 w 600444"/>
                <a:gd name="connsiteY3" fmla="*/ 570538 h 3549370"/>
                <a:gd name="connsiteX4" fmla="*/ 428714 w 600444"/>
                <a:gd name="connsiteY4" fmla="*/ 1533984 h 3549370"/>
                <a:gd name="connsiteX5" fmla="*/ 468079 w 600444"/>
                <a:gd name="connsiteY5" fmla="*/ 1555350 h 3549370"/>
                <a:gd name="connsiteX6" fmla="*/ 600444 w 600444"/>
                <a:gd name="connsiteY6" fmla="*/ 1804299 h 3549370"/>
                <a:gd name="connsiteX7" fmla="*/ 468079 w 600444"/>
                <a:gd name="connsiteY7" fmla="*/ 2053248 h 3549370"/>
                <a:gd name="connsiteX8" fmla="*/ 428714 w 600444"/>
                <a:gd name="connsiteY8" fmla="*/ 2074615 h 3549370"/>
                <a:gd name="connsiteX9" fmla="*/ 428714 w 600444"/>
                <a:gd name="connsiteY9" fmla="*/ 2978833 h 3549370"/>
                <a:gd name="connsiteX10" fmla="*/ 468079 w 600444"/>
                <a:gd name="connsiteY10" fmla="*/ 3000199 h 3549370"/>
                <a:gd name="connsiteX11" fmla="*/ 600444 w 600444"/>
                <a:gd name="connsiteY11" fmla="*/ 3249148 h 3549370"/>
                <a:gd name="connsiteX12" fmla="*/ 300222 w 600444"/>
                <a:gd name="connsiteY12" fmla="*/ 3549370 h 3549370"/>
                <a:gd name="connsiteX13" fmla="*/ 0 w 600444"/>
                <a:gd name="connsiteY13" fmla="*/ 3249148 h 3549370"/>
                <a:gd name="connsiteX14" fmla="*/ 132365 w 600444"/>
                <a:gd name="connsiteY14" fmla="*/ 3000199 h 3549370"/>
                <a:gd name="connsiteX15" fmla="*/ 171730 w 600444"/>
                <a:gd name="connsiteY15" fmla="*/ 2978833 h 3549370"/>
                <a:gd name="connsiteX16" fmla="*/ 171730 w 600444"/>
                <a:gd name="connsiteY16" fmla="*/ 2074615 h 3549370"/>
                <a:gd name="connsiteX17" fmla="*/ 132365 w 600444"/>
                <a:gd name="connsiteY17" fmla="*/ 2053248 h 3549370"/>
                <a:gd name="connsiteX18" fmla="*/ 0 w 600444"/>
                <a:gd name="connsiteY18" fmla="*/ 1804299 h 3549370"/>
                <a:gd name="connsiteX19" fmla="*/ 132365 w 600444"/>
                <a:gd name="connsiteY19" fmla="*/ 1555350 h 3549370"/>
                <a:gd name="connsiteX20" fmla="*/ 171730 w 600444"/>
                <a:gd name="connsiteY20" fmla="*/ 1533984 h 3549370"/>
                <a:gd name="connsiteX21" fmla="*/ 171730 w 600444"/>
                <a:gd name="connsiteY21" fmla="*/ 570538 h 3549370"/>
                <a:gd name="connsiteX22" fmla="*/ 132365 w 600444"/>
                <a:gd name="connsiteY22" fmla="*/ 549171 h 3549370"/>
                <a:gd name="connsiteX23" fmla="*/ 0 w 600444"/>
                <a:gd name="connsiteY23" fmla="*/ 300222 h 3549370"/>
                <a:gd name="connsiteX24" fmla="*/ 300222 w 600444"/>
                <a:gd name="connsiteY24" fmla="*/ 0 h 35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444" h="3549370">
                  <a:moveTo>
                    <a:pt x="300222" y="0"/>
                  </a:moveTo>
                  <a:cubicBezTo>
                    <a:pt x="466030" y="0"/>
                    <a:pt x="600444" y="134414"/>
                    <a:pt x="600444" y="300222"/>
                  </a:cubicBezTo>
                  <a:cubicBezTo>
                    <a:pt x="600444" y="403852"/>
                    <a:pt x="547939" y="495219"/>
                    <a:pt x="468079" y="549171"/>
                  </a:cubicBezTo>
                  <a:lnTo>
                    <a:pt x="428714" y="570538"/>
                  </a:lnTo>
                  <a:lnTo>
                    <a:pt x="428714" y="1533984"/>
                  </a:lnTo>
                  <a:lnTo>
                    <a:pt x="468079" y="1555350"/>
                  </a:lnTo>
                  <a:cubicBezTo>
                    <a:pt x="547939" y="1609302"/>
                    <a:pt x="600444" y="1700669"/>
                    <a:pt x="600444" y="1804299"/>
                  </a:cubicBezTo>
                  <a:cubicBezTo>
                    <a:pt x="600444" y="1907929"/>
                    <a:pt x="547939" y="1999296"/>
                    <a:pt x="468079" y="2053248"/>
                  </a:cubicBezTo>
                  <a:lnTo>
                    <a:pt x="428714" y="2074615"/>
                  </a:lnTo>
                  <a:lnTo>
                    <a:pt x="428714" y="2978833"/>
                  </a:lnTo>
                  <a:lnTo>
                    <a:pt x="468079" y="3000199"/>
                  </a:lnTo>
                  <a:cubicBezTo>
                    <a:pt x="547939" y="3054152"/>
                    <a:pt x="600444" y="3145518"/>
                    <a:pt x="600444" y="3249148"/>
                  </a:cubicBezTo>
                  <a:cubicBezTo>
                    <a:pt x="600444" y="3414956"/>
                    <a:pt x="466030" y="3549370"/>
                    <a:pt x="300222" y="3549370"/>
                  </a:cubicBezTo>
                  <a:cubicBezTo>
                    <a:pt x="134414" y="3549370"/>
                    <a:pt x="0" y="3414956"/>
                    <a:pt x="0" y="3249148"/>
                  </a:cubicBezTo>
                  <a:cubicBezTo>
                    <a:pt x="0" y="3145518"/>
                    <a:pt x="52505" y="3054152"/>
                    <a:pt x="132365" y="3000199"/>
                  </a:cubicBezTo>
                  <a:lnTo>
                    <a:pt x="171730" y="2978833"/>
                  </a:lnTo>
                  <a:lnTo>
                    <a:pt x="171730" y="2074615"/>
                  </a:lnTo>
                  <a:lnTo>
                    <a:pt x="132365" y="2053248"/>
                  </a:lnTo>
                  <a:cubicBezTo>
                    <a:pt x="52505" y="1999296"/>
                    <a:pt x="0" y="1907929"/>
                    <a:pt x="0" y="1804299"/>
                  </a:cubicBezTo>
                  <a:cubicBezTo>
                    <a:pt x="0" y="1700669"/>
                    <a:pt x="52505" y="1609302"/>
                    <a:pt x="132365" y="1555350"/>
                  </a:cubicBezTo>
                  <a:lnTo>
                    <a:pt x="171730" y="1533984"/>
                  </a:lnTo>
                  <a:lnTo>
                    <a:pt x="171730" y="570538"/>
                  </a:lnTo>
                  <a:lnTo>
                    <a:pt x="132365" y="549171"/>
                  </a:lnTo>
                  <a:cubicBezTo>
                    <a:pt x="52505" y="495219"/>
                    <a:pt x="0" y="403852"/>
                    <a:pt x="0" y="300222"/>
                  </a:cubicBezTo>
                  <a:cubicBezTo>
                    <a:pt x="0" y="134414"/>
                    <a:pt x="134414" y="0"/>
                    <a:pt x="300222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99" b="1" dirty="0">
                <a:solidFill>
                  <a:srgbClr val="0973DD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697652" y="1272440"/>
              <a:ext cx="882163" cy="8980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54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b="1" dirty="0">
                <a:solidFill>
                  <a:srgbClr val="0973DD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8" name="TextBox 45"/>
            <p:cNvSpPr txBox="1"/>
            <p:nvPr/>
          </p:nvSpPr>
          <p:spPr>
            <a:xfrm>
              <a:off x="5628484" y="1454086"/>
              <a:ext cx="972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77E8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  <a:endParaRPr lang="zh-CN" altLang="en-US" sz="2800" dirty="0">
                <a:solidFill>
                  <a:srgbClr val="0177E8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703147" y="3140265"/>
              <a:ext cx="882163" cy="8980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54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b="1" dirty="0">
                <a:solidFill>
                  <a:srgbClr val="0973DD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3" name="TextBox 52"/>
            <p:cNvSpPr txBox="1"/>
            <p:nvPr/>
          </p:nvSpPr>
          <p:spPr>
            <a:xfrm>
              <a:off x="5657728" y="3309557"/>
              <a:ext cx="972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77E8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  <a:endParaRPr lang="zh-CN" altLang="en-US" sz="2800" dirty="0">
                <a:solidFill>
                  <a:srgbClr val="0177E8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5705230" y="4822382"/>
              <a:ext cx="882166" cy="8980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54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b="1" dirty="0">
                <a:solidFill>
                  <a:srgbClr val="029BAB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TextBox 59"/>
            <p:cNvSpPr txBox="1"/>
            <p:nvPr/>
          </p:nvSpPr>
          <p:spPr>
            <a:xfrm>
              <a:off x="5659812" y="5027298"/>
              <a:ext cx="972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77E8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  <a:endParaRPr lang="zh-CN" altLang="en-US" sz="2800" dirty="0">
                <a:solidFill>
                  <a:srgbClr val="0177E8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12954" y="1790913"/>
            <a:ext cx="3946090" cy="3674927"/>
            <a:chOff x="612954" y="1790913"/>
            <a:chExt cx="3946090" cy="3674927"/>
          </a:xfrm>
        </p:grpSpPr>
        <p:sp>
          <p:nvSpPr>
            <p:cNvPr id="19" name="椭圆 18"/>
            <p:cNvSpPr/>
            <p:nvPr/>
          </p:nvSpPr>
          <p:spPr>
            <a:xfrm>
              <a:off x="612954" y="1790913"/>
              <a:ext cx="3228231" cy="328637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2700000" scaled="1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1487442" y="2693835"/>
              <a:ext cx="1734907" cy="6978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08" tIns="22854" rIns="45708" bIns="22854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UI</a:t>
              </a:r>
              <a:r>
                <a:rPr lang="zh-CN" altLang="en-US" sz="32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设计</a:t>
              </a:r>
            </a:p>
          </p:txBody>
        </p:sp>
        <p:sp>
          <p:nvSpPr>
            <p:cNvPr id="22" name="椭圆 21"/>
            <p:cNvSpPr/>
            <p:nvPr/>
          </p:nvSpPr>
          <p:spPr>
            <a:xfrm>
              <a:off x="3379611" y="2078714"/>
              <a:ext cx="1106373" cy="1126298"/>
            </a:xfrm>
            <a:prstGeom prst="ellipse">
              <a:avLst/>
            </a:prstGeom>
            <a:solidFill>
              <a:srgbClr val="0177E8"/>
            </a:soli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7" name="Freeform 64"/>
            <p:cNvSpPr>
              <a:spLocks noEditPoints="1"/>
            </p:cNvSpPr>
            <p:nvPr/>
          </p:nvSpPr>
          <p:spPr bwMode="auto">
            <a:xfrm>
              <a:off x="3668608" y="2396495"/>
              <a:ext cx="537128" cy="522087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799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97663" y="3552018"/>
              <a:ext cx="961381" cy="978695"/>
            </a:xfrm>
            <a:prstGeom prst="ellipse">
              <a:avLst/>
            </a:prstGeom>
            <a:solidFill>
              <a:srgbClr val="0177E8"/>
            </a:soli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0" name="Freeform 63"/>
            <p:cNvSpPr>
              <a:spLocks noEditPoints="1"/>
            </p:cNvSpPr>
            <p:nvPr/>
          </p:nvSpPr>
          <p:spPr bwMode="auto">
            <a:xfrm>
              <a:off x="3915071" y="3816475"/>
              <a:ext cx="326566" cy="449782"/>
            </a:xfrm>
            <a:custGeom>
              <a:avLst/>
              <a:gdLst>
                <a:gd name="T0" fmla="*/ 92 w 102"/>
                <a:gd name="T1" fmla="*/ 0 h 138"/>
                <a:gd name="T2" fmla="*/ 10 w 102"/>
                <a:gd name="T3" fmla="*/ 0 h 138"/>
                <a:gd name="T4" fmla="*/ 0 w 102"/>
                <a:gd name="T5" fmla="*/ 10 h 138"/>
                <a:gd name="T6" fmla="*/ 0 w 102"/>
                <a:gd name="T7" fmla="*/ 129 h 138"/>
                <a:gd name="T8" fmla="*/ 10 w 102"/>
                <a:gd name="T9" fmla="*/ 138 h 138"/>
                <a:gd name="T10" fmla="*/ 92 w 102"/>
                <a:gd name="T11" fmla="*/ 138 h 138"/>
                <a:gd name="T12" fmla="*/ 102 w 102"/>
                <a:gd name="T13" fmla="*/ 129 h 138"/>
                <a:gd name="T14" fmla="*/ 102 w 102"/>
                <a:gd name="T15" fmla="*/ 10 h 138"/>
                <a:gd name="T16" fmla="*/ 92 w 102"/>
                <a:gd name="T17" fmla="*/ 0 h 138"/>
                <a:gd name="T18" fmla="*/ 51 w 102"/>
                <a:gd name="T19" fmla="*/ 135 h 138"/>
                <a:gd name="T20" fmla="*/ 45 w 102"/>
                <a:gd name="T21" fmla="*/ 129 h 138"/>
                <a:gd name="T22" fmla="*/ 51 w 102"/>
                <a:gd name="T23" fmla="*/ 124 h 138"/>
                <a:gd name="T24" fmla="*/ 57 w 102"/>
                <a:gd name="T25" fmla="*/ 129 h 138"/>
                <a:gd name="T26" fmla="*/ 51 w 102"/>
                <a:gd name="T27" fmla="*/ 135 h 138"/>
                <a:gd name="T28" fmla="*/ 92 w 102"/>
                <a:gd name="T29" fmla="*/ 119 h 138"/>
                <a:gd name="T30" fmla="*/ 10 w 102"/>
                <a:gd name="T31" fmla="*/ 119 h 138"/>
                <a:gd name="T32" fmla="*/ 10 w 102"/>
                <a:gd name="T33" fmla="*/ 11 h 138"/>
                <a:gd name="T34" fmla="*/ 92 w 102"/>
                <a:gd name="T35" fmla="*/ 11 h 138"/>
                <a:gd name="T36" fmla="*/ 92 w 102"/>
                <a:gd name="T37" fmla="*/ 11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138">
                  <a:moveTo>
                    <a:pt x="9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4"/>
                    <a:pt x="5" y="138"/>
                    <a:pt x="10" y="138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97" y="138"/>
                    <a:pt x="102" y="134"/>
                    <a:pt x="102" y="12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4"/>
                    <a:pt x="97" y="0"/>
                    <a:pt x="92" y="0"/>
                  </a:cubicBezTo>
                  <a:close/>
                  <a:moveTo>
                    <a:pt x="51" y="135"/>
                  </a:moveTo>
                  <a:cubicBezTo>
                    <a:pt x="48" y="135"/>
                    <a:pt x="45" y="132"/>
                    <a:pt x="45" y="129"/>
                  </a:cubicBezTo>
                  <a:cubicBezTo>
                    <a:pt x="45" y="126"/>
                    <a:pt x="48" y="124"/>
                    <a:pt x="51" y="124"/>
                  </a:cubicBezTo>
                  <a:cubicBezTo>
                    <a:pt x="54" y="124"/>
                    <a:pt x="57" y="126"/>
                    <a:pt x="57" y="129"/>
                  </a:cubicBezTo>
                  <a:cubicBezTo>
                    <a:pt x="57" y="132"/>
                    <a:pt x="54" y="135"/>
                    <a:pt x="51" y="135"/>
                  </a:cubicBezTo>
                  <a:close/>
                  <a:moveTo>
                    <a:pt x="92" y="119"/>
                  </a:moveTo>
                  <a:cubicBezTo>
                    <a:pt x="10" y="119"/>
                    <a:pt x="10" y="119"/>
                    <a:pt x="10" y="11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2" y="11"/>
                    <a:pt x="92" y="11"/>
                    <a:pt x="92" y="11"/>
                  </a:cubicBezTo>
                  <a:lnTo>
                    <a:pt x="92" y="1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799"/>
            </a:p>
          </p:txBody>
        </p:sp>
        <p:sp>
          <p:nvSpPr>
            <p:cNvPr id="31" name="椭圆 30"/>
            <p:cNvSpPr/>
            <p:nvPr/>
          </p:nvSpPr>
          <p:spPr>
            <a:xfrm>
              <a:off x="2774368" y="4577693"/>
              <a:ext cx="872436" cy="888147"/>
            </a:xfrm>
            <a:prstGeom prst="ellipse">
              <a:avLst/>
            </a:prstGeom>
            <a:solidFill>
              <a:srgbClr val="0177E8"/>
            </a:soli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32" name="Group 11"/>
            <p:cNvGrpSpPr/>
            <p:nvPr/>
          </p:nvGrpSpPr>
          <p:grpSpPr>
            <a:xfrm>
              <a:off x="3023319" y="4887368"/>
              <a:ext cx="374551" cy="282961"/>
              <a:chOff x="5558534" y="3051055"/>
              <a:chExt cx="474199" cy="351906"/>
            </a:xfrm>
            <a:solidFill>
              <a:schemeClr val="bg1"/>
            </a:solidFill>
          </p:grpSpPr>
          <p:sp>
            <p:nvSpPr>
              <p:cNvPr id="49" name="Freeform 66"/>
              <p:cNvSpPr>
                <a:spLocks noEditPoints="1"/>
              </p:cNvSpPr>
              <p:nvPr/>
            </p:nvSpPr>
            <p:spPr bwMode="auto">
              <a:xfrm>
                <a:off x="5568517" y="3051055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en-US" sz="1799"/>
              </a:p>
            </p:txBody>
          </p:sp>
          <p:sp>
            <p:nvSpPr>
              <p:cNvPr id="50" name="Freeform 67"/>
              <p:cNvSpPr/>
              <p:nvPr/>
            </p:nvSpPr>
            <p:spPr bwMode="auto">
              <a:xfrm>
                <a:off x="5558534" y="3343061"/>
                <a:ext cx="474199" cy="59900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en-US" sz="1799"/>
              </a:p>
            </p:txBody>
          </p:sp>
        </p:grpSp>
        <p:sp>
          <p:nvSpPr>
            <p:cNvPr id="54" name="Text Box 10"/>
            <p:cNvSpPr txBox="1">
              <a:spLocks noChangeArrowheads="1"/>
            </p:cNvSpPr>
            <p:nvPr/>
          </p:nvSpPr>
          <p:spPr bwMode="auto">
            <a:xfrm>
              <a:off x="998026" y="3408474"/>
              <a:ext cx="2648778" cy="5348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08" tIns="22854" rIns="45708" bIns="22854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web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式的界面设计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764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0" grpId="0"/>
      <p:bldP spid="41" grpId="0"/>
      <p:bldP spid="45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7" name="矩形 6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开发浅析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03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88769" y="1961151"/>
            <a:ext cx="5078644" cy="2933068"/>
            <a:chOff x="688769" y="1961151"/>
            <a:chExt cx="5078644" cy="2933068"/>
          </a:xfrm>
        </p:grpSpPr>
        <p:sp>
          <p:nvSpPr>
            <p:cNvPr id="9" name="任意多边形 8"/>
            <p:cNvSpPr/>
            <p:nvPr/>
          </p:nvSpPr>
          <p:spPr>
            <a:xfrm>
              <a:off x="688769" y="1961151"/>
              <a:ext cx="5022569" cy="2933068"/>
            </a:xfrm>
            <a:custGeom>
              <a:avLst/>
              <a:gdLst>
                <a:gd name="connsiteX0" fmla="*/ 206254 w 4143023"/>
                <a:gd name="connsiteY0" fmla="*/ 0 h 3428999"/>
                <a:gd name="connsiteX1" fmla="*/ 4143023 w 4143023"/>
                <a:gd name="connsiteY1" fmla="*/ 0 h 3428999"/>
                <a:gd name="connsiteX2" fmla="*/ 4143023 w 4143023"/>
                <a:gd name="connsiteY2" fmla="*/ 3428999 h 3428999"/>
                <a:gd name="connsiteX3" fmla="*/ 206254 w 4143023"/>
                <a:gd name="connsiteY3" fmla="*/ 3428999 h 3428999"/>
                <a:gd name="connsiteX4" fmla="*/ 0 w 4143023"/>
                <a:gd name="connsiteY4" fmla="*/ 3222745 h 3428999"/>
                <a:gd name="connsiteX5" fmla="*/ 0 w 4143023"/>
                <a:gd name="connsiteY5" fmla="*/ 206254 h 3428999"/>
                <a:gd name="connsiteX6" fmla="*/ 206254 w 4143023"/>
                <a:gd name="connsiteY6" fmla="*/ 0 h 342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023" h="3428999">
                  <a:moveTo>
                    <a:pt x="206254" y="0"/>
                  </a:moveTo>
                  <a:lnTo>
                    <a:pt x="4143023" y="0"/>
                  </a:lnTo>
                  <a:lnTo>
                    <a:pt x="4143023" y="3428999"/>
                  </a:lnTo>
                  <a:lnTo>
                    <a:pt x="206254" y="3428999"/>
                  </a:lnTo>
                  <a:cubicBezTo>
                    <a:pt x="92343" y="3428999"/>
                    <a:pt x="0" y="3336656"/>
                    <a:pt x="0" y="3222745"/>
                  </a:cubicBezTo>
                  <a:lnTo>
                    <a:pt x="0" y="206254"/>
                  </a:lnTo>
                  <a:cubicBezTo>
                    <a:pt x="0" y="92343"/>
                    <a:pt x="92343" y="0"/>
                    <a:pt x="206254" y="0"/>
                  </a:cubicBezTo>
                  <a:close/>
                </a:path>
              </a:pathLst>
            </a:custGeom>
            <a:gradFill>
              <a:gsLst>
                <a:gs pos="1000">
                  <a:schemeClr val="bg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21935" y="3398367"/>
              <a:ext cx="4745478" cy="581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615295" y="2111579"/>
              <a:ext cx="3220062" cy="743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人脸识别模块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41312" y="1198612"/>
            <a:ext cx="683040" cy="693874"/>
            <a:chOff x="5898887" y="2384703"/>
            <a:chExt cx="683040" cy="693874"/>
          </a:xfrm>
        </p:grpSpPr>
        <p:sp>
          <p:nvSpPr>
            <p:cNvPr id="14" name="椭圆 13"/>
            <p:cNvSpPr/>
            <p:nvPr/>
          </p:nvSpPr>
          <p:spPr>
            <a:xfrm>
              <a:off x="5898887" y="2384703"/>
              <a:ext cx="683040" cy="69387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 t="-100000" r="-100000"/>
            </a:gradFill>
            <a:ln w="12700"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107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6062906" y="2556532"/>
              <a:ext cx="409754" cy="297138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rgbClr val="0177E8"/>
            </a:solidFill>
            <a:ln>
              <a:noFill/>
            </a:ln>
          </p:spPr>
          <p:txBody>
            <a:bodyPr vert="horz" wrap="square" lIns="90516" tIns="45259" rIns="90516" bIns="45259" numCol="1" anchor="t" anchorCtr="0" compatLnSpc="1"/>
            <a:lstStyle/>
            <a:p>
              <a:endParaRPr lang="zh-CN" altLang="en-US" sz="1933" dirty="0">
                <a:solidFill>
                  <a:srgbClr val="DA0000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"/>
              <p:cNvSpPr txBox="1"/>
              <p:nvPr/>
            </p:nvSpPr>
            <p:spPr>
              <a:xfrm>
                <a:off x="6682023" y="1253862"/>
                <a:ext cx="5416773" cy="1536697"/>
              </a:xfrm>
              <a:prstGeom prst="rect">
                <a:avLst/>
              </a:prstGeom>
              <a:noFill/>
            </p:spPr>
            <p:txBody>
              <a:bodyPr wrap="square" lIns="123437" tIns="61719" rIns="123437" bIns="61719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人脸检测：</a:t>
                </a:r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采用</a:t>
                </a:r>
                <a:r>
                  <a:rPr lang="zh-CN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抽帧检测</a:t>
                </a:r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PC</a:t>
                </a:r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上实测，</a:t>
                </a:r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运行时将检测速率由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182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𝑚𝑠</m:t>
                    </m:r>
                  </m:oMath>
                </a14:m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每帧降到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11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𝑚𝑠</m:t>
                    </m:r>
                  </m:oMath>
                </a14:m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每帧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23" y="1253862"/>
                <a:ext cx="5416773" cy="1536697"/>
              </a:xfrm>
              <a:prstGeom prst="rect">
                <a:avLst/>
              </a:prstGeom>
              <a:blipFill>
                <a:blip r:embed="rId4"/>
                <a:stretch>
                  <a:fillRect l="-900" t="-238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62"/>
              <p:cNvSpPr txBox="1"/>
              <p:nvPr/>
            </p:nvSpPr>
            <p:spPr>
              <a:xfrm>
                <a:off x="6597103" y="3625017"/>
                <a:ext cx="5416772" cy="2275360"/>
              </a:xfrm>
              <a:prstGeom prst="rect">
                <a:avLst/>
              </a:prstGeom>
              <a:noFill/>
            </p:spPr>
            <p:txBody>
              <a:bodyPr wrap="square" lIns="123437" tIns="61719" rIns="123437" bIns="61719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人脸定位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采用更快速的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𝒉𝒐𝒈</m:t>
                    </m:r>
                  </m:oMath>
                </a14:m>
                <a:r>
                  <a:rPr lang="zh-CN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在树莓派上实测，</a:t>
                </a:r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比使用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𝐶𝑁𝑁</m:t>
                    </m:r>
                  </m:oMath>
                </a14:m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模型的检测时间由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1380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𝑚𝑠</m:t>
                    </m:r>
                  </m:oMath>
                </a14:m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每帧降到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14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𝑚𝑠</m:t>
                    </m:r>
                  </m:oMath>
                </a14:m>
                <a:r>
                  <a:rPr lang="zh-CN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每帧。</a:t>
                </a:r>
              </a:p>
            </p:txBody>
          </p:sp>
        </mc:Choice>
        <mc:Fallback xmlns="">
          <p:sp>
            <p:nvSpPr>
              <p:cNvPr id="25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103" y="3625017"/>
                <a:ext cx="5416772" cy="2275360"/>
              </a:xfrm>
              <a:prstGeom prst="rect">
                <a:avLst/>
              </a:prstGeom>
              <a:blipFill>
                <a:blip r:embed="rId5"/>
                <a:stretch>
                  <a:fillRect l="-900" b="-4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6141312" y="3688896"/>
            <a:ext cx="683040" cy="693874"/>
            <a:chOff x="5898887" y="2384703"/>
            <a:chExt cx="683040" cy="693874"/>
          </a:xfrm>
        </p:grpSpPr>
        <p:sp>
          <p:nvSpPr>
            <p:cNvPr id="26" name="椭圆 25"/>
            <p:cNvSpPr/>
            <p:nvPr/>
          </p:nvSpPr>
          <p:spPr>
            <a:xfrm>
              <a:off x="5898887" y="2384703"/>
              <a:ext cx="683040" cy="69387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 t="-100000" r="-100000"/>
            </a:gradFill>
            <a:ln w="12700"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107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6062906" y="2556532"/>
              <a:ext cx="409754" cy="297138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rgbClr val="0177E8"/>
            </a:solidFill>
            <a:ln>
              <a:noFill/>
            </a:ln>
          </p:spPr>
          <p:txBody>
            <a:bodyPr vert="horz" wrap="square" lIns="90516" tIns="45259" rIns="90516" bIns="45259" numCol="1" anchor="t" anchorCtr="0" compatLnSpc="1"/>
            <a:lstStyle/>
            <a:p>
              <a:endParaRPr lang="zh-CN" altLang="en-US" sz="1933" dirty="0">
                <a:solidFill>
                  <a:srgbClr val="DA0000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0999B42-6173-E374-E71F-5EB7D1D8B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1" y="2855565"/>
            <a:ext cx="2185801" cy="18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830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AE567F6-D62D-D03B-87AF-08E5483F17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t="7013" r="69242" b="3030"/>
          <a:stretch/>
        </p:blipFill>
        <p:spPr>
          <a:xfrm>
            <a:off x="391886" y="201878"/>
            <a:ext cx="593766" cy="62939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21935" y="217933"/>
            <a:ext cx="10588835" cy="515388"/>
            <a:chOff x="4819113" y="694000"/>
            <a:chExt cx="10588835" cy="515388"/>
          </a:xfrm>
        </p:grpSpPr>
        <p:sp>
          <p:nvSpPr>
            <p:cNvPr id="7" name="矩形 6"/>
            <p:cNvSpPr/>
            <p:nvPr userDrawn="1"/>
          </p:nvSpPr>
          <p:spPr>
            <a:xfrm>
              <a:off x="4819113" y="713355"/>
              <a:ext cx="2867228" cy="496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开发浅析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3587650" y="694000"/>
              <a:ext cx="1820298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>
                <a:lnSpc>
                  <a:spcPct val="120000"/>
                </a:lnSpc>
              </a:pPr>
              <a:r>
                <a:rPr lang="en-US" altLang="zh-CN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PART 03</a:t>
              </a:r>
              <a:endParaRPr lang="zh-CN" altLang="en-US" sz="2400" dirty="0">
                <a:solidFill>
                  <a:srgbClr val="5F9EE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74" name="Text Box 10"/>
          <p:cNvSpPr txBox="1">
            <a:spLocks noChangeArrowheads="1"/>
          </p:cNvSpPr>
          <p:nvPr/>
        </p:nvSpPr>
        <p:spPr bwMode="auto">
          <a:xfrm>
            <a:off x="1701884" y="1641752"/>
            <a:ext cx="2401721" cy="6978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08" tIns="22854" rIns="45708" bIns="228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数据库模块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9" y="2669734"/>
            <a:ext cx="4514850" cy="2533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2" name="直接连接符 21"/>
          <p:cNvCxnSpPr/>
          <p:nvPr/>
        </p:nvCxnSpPr>
        <p:spPr>
          <a:xfrm>
            <a:off x="6397956" y="1730613"/>
            <a:ext cx="14160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773020" y="1274480"/>
            <a:ext cx="2719215" cy="461633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用户</a:t>
            </a: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6796249" y="1742962"/>
            <a:ext cx="5161682" cy="57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100" dirty="0"/>
              <a:t>用户名、权限、密码</a:t>
            </a:r>
            <a:endParaRPr lang="en-US" altLang="zh-CN" sz="2100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6384626" y="3659015"/>
            <a:ext cx="14293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759692" y="3173606"/>
            <a:ext cx="2719215" cy="461633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兴趣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47"/>
              <p:cNvSpPr>
                <a:spLocks noChangeArrowheads="1"/>
              </p:cNvSpPr>
              <p:nvPr/>
            </p:nvSpPr>
            <p:spPr bwMode="auto">
              <a:xfrm>
                <a:off x="6759691" y="3648035"/>
                <a:ext cx="4837751" cy="519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7" tIns="45704" rIns="91407" bIns="45704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2100" dirty="0"/>
                  <a:t>80</a:t>
                </a:r>
                <a:r>
                  <a:rPr lang="zh-CN" altLang="en-US" sz="2100" dirty="0"/>
                  <a:t>多条影视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𝑇𝐴𝐺</m:t>
                    </m:r>
                  </m:oMath>
                </a14:m>
                <a:r>
                  <a:rPr lang="zh-CN" altLang="en-US" sz="2100" dirty="0"/>
                  <a:t>选择</a:t>
                </a:r>
                <a:endParaRPr lang="zh-CN" altLang="en-US" sz="2100" dirty="0"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9691" y="3648035"/>
                <a:ext cx="4837751" cy="519918"/>
              </a:xfrm>
              <a:prstGeom prst="rect">
                <a:avLst/>
              </a:prstGeom>
              <a:blipFill>
                <a:blip r:embed="rId5"/>
                <a:stretch>
                  <a:fillRect l="-1513" b="-220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/>
          <p:cNvCxnSpPr/>
          <p:nvPr/>
        </p:nvCxnSpPr>
        <p:spPr>
          <a:xfrm>
            <a:off x="6384626" y="5297429"/>
            <a:ext cx="37925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759692" y="4813725"/>
            <a:ext cx="3728986" cy="461633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面部特征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47"/>
              <p:cNvSpPr>
                <a:spLocks noChangeArrowheads="1"/>
              </p:cNvSpPr>
              <p:nvPr/>
            </p:nvSpPr>
            <p:spPr bwMode="auto">
              <a:xfrm>
                <a:off x="6773020" y="5290288"/>
                <a:ext cx="4837751" cy="519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7" tIns="45704" rIns="91407" bIns="45704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𝑗𝑠𝑜𝑛</m:t>
                    </m:r>
                  </m:oMath>
                </a14:m>
                <a:r>
                  <a:rPr lang="zh-CN" altLang="en-US" sz="2100" dirty="0"/>
                  <a:t>格式存储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128</m:t>
                    </m:r>
                    <m:r>
                      <a:rPr lang="en-US" altLang="zh-CN" sz="2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100" dirty="0"/>
                  <a:t>面部特征矩阵</a:t>
                </a:r>
                <a:endParaRPr lang="zh-CN" altLang="en-US" sz="2100" dirty="0"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0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3020" y="5290288"/>
                <a:ext cx="4837751" cy="519918"/>
              </a:xfrm>
              <a:prstGeom prst="rect">
                <a:avLst/>
              </a:prstGeom>
              <a:blipFill>
                <a:blip r:embed="rId6"/>
                <a:stretch>
                  <a:fillRect l="-504" b="-22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5628484" y="1272440"/>
            <a:ext cx="1004326" cy="4447994"/>
            <a:chOff x="5628484" y="1272440"/>
            <a:chExt cx="1004326" cy="4447994"/>
          </a:xfrm>
        </p:grpSpPr>
        <p:sp>
          <p:nvSpPr>
            <p:cNvPr id="32" name="任意多边形 31"/>
            <p:cNvSpPr/>
            <p:nvPr/>
          </p:nvSpPr>
          <p:spPr bwMode="blackWhite">
            <a:xfrm>
              <a:off x="5749919" y="1378714"/>
              <a:ext cx="781876" cy="4171804"/>
            </a:xfrm>
            <a:custGeom>
              <a:avLst/>
              <a:gdLst>
                <a:gd name="connsiteX0" fmla="*/ 300222 w 600444"/>
                <a:gd name="connsiteY0" fmla="*/ 0 h 3549370"/>
                <a:gd name="connsiteX1" fmla="*/ 600444 w 600444"/>
                <a:gd name="connsiteY1" fmla="*/ 300222 h 3549370"/>
                <a:gd name="connsiteX2" fmla="*/ 468079 w 600444"/>
                <a:gd name="connsiteY2" fmla="*/ 549171 h 3549370"/>
                <a:gd name="connsiteX3" fmla="*/ 428714 w 600444"/>
                <a:gd name="connsiteY3" fmla="*/ 570538 h 3549370"/>
                <a:gd name="connsiteX4" fmla="*/ 428714 w 600444"/>
                <a:gd name="connsiteY4" fmla="*/ 1533984 h 3549370"/>
                <a:gd name="connsiteX5" fmla="*/ 468079 w 600444"/>
                <a:gd name="connsiteY5" fmla="*/ 1555350 h 3549370"/>
                <a:gd name="connsiteX6" fmla="*/ 600444 w 600444"/>
                <a:gd name="connsiteY6" fmla="*/ 1804299 h 3549370"/>
                <a:gd name="connsiteX7" fmla="*/ 468079 w 600444"/>
                <a:gd name="connsiteY7" fmla="*/ 2053248 h 3549370"/>
                <a:gd name="connsiteX8" fmla="*/ 428714 w 600444"/>
                <a:gd name="connsiteY8" fmla="*/ 2074615 h 3549370"/>
                <a:gd name="connsiteX9" fmla="*/ 428714 w 600444"/>
                <a:gd name="connsiteY9" fmla="*/ 2978833 h 3549370"/>
                <a:gd name="connsiteX10" fmla="*/ 468079 w 600444"/>
                <a:gd name="connsiteY10" fmla="*/ 3000199 h 3549370"/>
                <a:gd name="connsiteX11" fmla="*/ 600444 w 600444"/>
                <a:gd name="connsiteY11" fmla="*/ 3249148 h 3549370"/>
                <a:gd name="connsiteX12" fmla="*/ 300222 w 600444"/>
                <a:gd name="connsiteY12" fmla="*/ 3549370 h 3549370"/>
                <a:gd name="connsiteX13" fmla="*/ 0 w 600444"/>
                <a:gd name="connsiteY13" fmla="*/ 3249148 h 3549370"/>
                <a:gd name="connsiteX14" fmla="*/ 132365 w 600444"/>
                <a:gd name="connsiteY14" fmla="*/ 3000199 h 3549370"/>
                <a:gd name="connsiteX15" fmla="*/ 171730 w 600444"/>
                <a:gd name="connsiteY15" fmla="*/ 2978833 h 3549370"/>
                <a:gd name="connsiteX16" fmla="*/ 171730 w 600444"/>
                <a:gd name="connsiteY16" fmla="*/ 2074615 h 3549370"/>
                <a:gd name="connsiteX17" fmla="*/ 132365 w 600444"/>
                <a:gd name="connsiteY17" fmla="*/ 2053248 h 3549370"/>
                <a:gd name="connsiteX18" fmla="*/ 0 w 600444"/>
                <a:gd name="connsiteY18" fmla="*/ 1804299 h 3549370"/>
                <a:gd name="connsiteX19" fmla="*/ 132365 w 600444"/>
                <a:gd name="connsiteY19" fmla="*/ 1555350 h 3549370"/>
                <a:gd name="connsiteX20" fmla="*/ 171730 w 600444"/>
                <a:gd name="connsiteY20" fmla="*/ 1533984 h 3549370"/>
                <a:gd name="connsiteX21" fmla="*/ 171730 w 600444"/>
                <a:gd name="connsiteY21" fmla="*/ 570538 h 3549370"/>
                <a:gd name="connsiteX22" fmla="*/ 132365 w 600444"/>
                <a:gd name="connsiteY22" fmla="*/ 549171 h 3549370"/>
                <a:gd name="connsiteX23" fmla="*/ 0 w 600444"/>
                <a:gd name="connsiteY23" fmla="*/ 300222 h 3549370"/>
                <a:gd name="connsiteX24" fmla="*/ 300222 w 600444"/>
                <a:gd name="connsiteY24" fmla="*/ 0 h 35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444" h="3549370">
                  <a:moveTo>
                    <a:pt x="300222" y="0"/>
                  </a:moveTo>
                  <a:cubicBezTo>
                    <a:pt x="466030" y="0"/>
                    <a:pt x="600444" y="134414"/>
                    <a:pt x="600444" y="300222"/>
                  </a:cubicBezTo>
                  <a:cubicBezTo>
                    <a:pt x="600444" y="403852"/>
                    <a:pt x="547939" y="495219"/>
                    <a:pt x="468079" y="549171"/>
                  </a:cubicBezTo>
                  <a:lnTo>
                    <a:pt x="428714" y="570538"/>
                  </a:lnTo>
                  <a:lnTo>
                    <a:pt x="428714" y="1533984"/>
                  </a:lnTo>
                  <a:lnTo>
                    <a:pt x="468079" y="1555350"/>
                  </a:lnTo>
                  <a:cubicBezTo>
                    <a:pt x="547939" y="1609302"/>
                    <a:pt x="600444" y="1700669"/>
                    <a:pt x="600444" y="1804299"/>
                  </a:cubicBezTo>
                  <a:cubicBezTo>
                    <a:pt x="600444" y="1907929"/>
                    <a:pt x="547939" y="1999296"/>
                    <a:pt x="468079" y="2053248"/>
                  </a:cubicBezTo>
                  <a:lnTo>
                    <a:pt x="428714" y="2074615"/>
                  </a:lnTo>
                  <a:lnTo>
                    <a:pt x="428714" y="2978833"/>
                  </a:lnTo>
                  <a:lnTo>
                    <a:pt x="468079" y="3000199"/>
                  </a:lnTo>
                  <a:cubicBezTo>
                    <a:pt x="547939" y="3054152"/>
                    <a:pt x="600444" y="3145518"/>
                    <a:pt x="600444" y="3249148"/>
                  </a:cubicBezTo>
                  <a:cubicBezTo>
                    <a:pt x="600444" y="3414956"/>
                    <a:pt x="466030" y="3549370"/>
                    <a:pt x="300222" y="3549370"/>
                  </a:cubicBezTo>
                  <a:cubicBezTo>
                    <a:pt x="134414" y="3549370"/>
                    <a:pt x="0" y="3414956"/>
                    <a:pt x="0" y="3249148"/>
                  </a:cubicBezTo>
                  <a:cubicBezTo>
                    <a:pt x="0" y="3145518"/>
                    <a:pt x="52505" y="3054152"/>
                    <a:pt x="132365" y="3000199"/>
                  </a:cubicBezTo>
                  <a:lnTo>
                    <a:pt x="171730" y="2978833"/>
                  </a:lnTo>
                  <a:lnTo>
                    <a:pt x="171730" y="2074615"/>
                  </a:lnTo>
                  <a:lnTo>
                    <a:pt x="132365" y="2053248"/>
                  </a:lnTo>
                  <a:cubicBezTo>
                    <a:pt x="52505" y="1999296"/>
                    <a:pt x="0" y="1907929"/>
                    <a:pt x="0" y="1804299"/>
                  </a:cubicBezTo>
                  <a:cubicBezTo>
                    <a:pt x="0" y="1700669"/>
                    <a:pt x="52505" y="1609302"/>
                    <a:pt x="132365" y="1555350"/>
                  </a:cubicBezTo>
                  <a:lnTo>
                    <a:pt x="171730" y="1533984"/>
                  </a:lnTo>
                  <a:lnTo>
                    <a:pt x="171730" y="570538"/>
                  </a:lnTo>
                  <a:lnTo>
                    <a:pt x="132365" y="549171"/>
                  </a:lnTo>
                  <a:cubicBezTo>
                    <a:pt x="52505" y="495219"/>
                    <a:pt x="0" y="403852"/>
                    <a:pt x="0" y="300222"/>
                  </a:cubicBezTo>
                  <a:cubicBezTo>
                    <a:pt x="0" y="134414"/>
                    <a:pt x="134414" y="0"/>
                    <a:pt x="300222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99" b="1" dirty="0">
                <a:solidFill>
                  <a:srgbClr val="0973DD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697652" y="1272440"/>
              <a:ext cx="882163" cy="8980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54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b="1" dirty="0">
                <a:solidFill>
                  <a:srgbClr val="0973DD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4" name="TextBox 45"/>
            <p:cNvSpPr txBox="1"/>
            <p:nvPr/>
          </p:nvSpPr>
          <p:spPr>
            <a:xfrm>
              <a:off x="5628484" y="1454086"/>
              <a:ext cx="972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77E8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  <a:endParaRPr lang="zh-CN" altLang="en-US" sz="2800" dirty="0">
                <a:solidFill>
                  <a:srgbClr val="0177E8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703147" y="3140265"/>
              <a:ext cx="882163" cy="8980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54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b="1" dirty="0">
                <a:solidFill>
                  <a:srgbClr val="0973DD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6" name="TextBox 52"/>
            <p:cNvSpPr txBox="1"/>
            <p:nvPr/>
          </p:nvSpPr>
          <p:spPr>
            <a:xfrm>
              <a:off x="5657728" y="3309557"/>
              <a:ext cx="972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77E8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  <a:endParaRPr lang="zh-CN" altLang="en-US" sz="2800" dirty="0">
                <a:solidFill>
                  <a:srgbClr val="0177E8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705230" y="4822382"/>
              <a:ext cx="882166" cy="8980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54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b="1" dirty="0">
                <a:solidFill>
                  <a:srgbClr val="029BAB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8" name="TextBox 59"/>
            <p:cNvSpPr txBox="1"/>
            <p:nvPr/>
          </p:nvSpPr>
          <p:spPr>
            <a:xfrm>
              <a:off x="5659812" y="5027298"/>
              <a:ext cx="972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77E8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  <a:endParaRPr lang="zh-CN" altLang="en-US" sz="2800" dirty="0">
                <a:solidFill>
                  <a:srgbClr val="0177E8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1D1676A-90A8-6F93-EF42-34CE426B3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6045608" y="-42755418"/>
            <a:ext cx="252556914" cy="108000000"/>
          </a:xfrm>
          <a:custGeom>
            <a:avLst/>
            <a:gdLst>
              <a:gd name="connsiteX0" fmla="*/ 16124544 w 32110752"/>
              <a:gd name="connsiteY0" fmla="*/ 6945695 h 18076332"/>
              <a:gd name="connsiteX1" fmla="*/ 16124544 w 32110752"/>
              <a:gd name="connsiteY1" fmla="*/ 8525386 h 18076332"/>
              <a:gd name="connsiteX2" fmla="*/ 20415844 w 32110752"/>
              <a:gd name="connsiteY2" fmla="*/ 8525386 h 18076332"/>
              <a:gd name="connsiteX3" fmla="*/ 20415844 w 32110752"/>
              <a:gd name="connsiteY3" fmla="*/ 6945695 h 18076332"/>
              <a:gd name="connsiteX4" fmla="*/ 0 w 32110752"/>
              <a:gd name="connsiteY4" fmla="*/ 0 h 18076332"/>
              <a:gd name="connsiteX5" fmla="*/ 32110752 w 32110752"/>
              <a:gd name="connsiteY5" fmla="*/ 0 h 18076332"/>
              <a:gd name="connsiteX6" fmla="*/ 32110752 w 32110752"/>
              <a:gd name="connsiteY6" fmla="*/ 18076332 h 18076332"/>
              <a:gd name="connsiteX7" fmla="*/ 0 w 32110752"/>
              <a:gd name="connsiteY7" fmla="*/ 18076332 h 1807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10752" h="18076332">
                <a:moveTo>
                  <a:pt x="16124544" y="6945695"/>
                </a:moveTo>
                <a:lnTo>
                  <a:pt x="16124544" y="8525386"/>
                </a:lnTo>
                <a:lnTo>
                  <a:pt x="20415844" y="8525386"/>
                </a:lnTo>
                <a:lnTo>
                  <a:pt x="20415844" y="6945695"/>
                </a:lnTo>
                <a:close/>
                <a:moveTo>
                  <a:pt x="0" y="0"/>
                </a:moveTo>
                <a:lnTo>
                  <a:pt x="32110752" y="0"/>
                </a:lnTo>
                <a:lnTo>
                  <a:pt x="32110752" y="18076332"/>
                </a:lnTo>
                <a:lnTo>
                  <a:pt x="0" y="180763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19570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23" grpId="0"/>
      <p:bldP spid="24" grpId="0"/>
      <p:bldP spid="26" grpId="0"/>
      <p:bldP spid="27" grpId="0"/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00028" y="1349828"/>
            <a:ext cx="12411077" cy="1671463"/>
            <a:chOff x="-200028" y="1349828"/>
            <a:chExt cx="12411077" cy="1671463"/>
          </a:xfrm>
          <a:solidFill>
            <a:schemeClr val="accent1">
              <a:lumMod val="75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 rot="5400000">
              <a:off x="5169779" y="-4019979"/>
              <a:ext cx="1671463" cy="12411077"/>
              <a:chOff x="3379661" y="-2686048"/>
              <a:chExt cx="1251658" cy="12411077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3379661" y="-2686048"/>
                <a:ext cx="1120280" cy="124110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030233" y="1653394"/>
              <a:ext cx="4131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>
                  <a:solidFill>
                    <a:schemeClr val="bg1"/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cs typeface="Arial" panose="020B0604020202090204" pitchFamily="34" charset="0"/>
                  <a:sym typeface="Arial" panose="020B0604020202090204" pitchFamily="34" charset="0"/>
                </a:rPr>
                <a:t>Part  04</a:t>
              </a:r>
              <a:endParaRPr lang="zh-CN" altLang="en-US" sz="5400" b="1" spc="600" dirty="0">
                <a:solidFill>
                  <a:schemeClr val="bg1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Arial" panose="020B0604020202090204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618675" y="383671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rPr>
              <a:t>课题对策</a:t>
            </a:r>
          </a:p>
        </p:txBody>
      </p:sp>
    </p:spTree>
    <p:extLst>
      <p:ext uri="{BB962C8B-B14F-4D97-AF65-F5344CB8AC3E}">
        <p14:creationId xmlns:p14="http://schemas.microsoft.com/office/powerpoint/2010/main" val="19625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93529AA-6D75-A0AB-6FF6-88CB5783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804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7C1E89D-A144-3E32-4EC7-BF7E96FF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61567" y="-80542800"/>
            <a:ext cx="188515133" cy="16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7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93529AA-6D75-A0AB-6FF6-88CB5783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8044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0EC1066-334D-0B15-2D4C-2FAAF056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4593" y="-9528699"/>
            <a:ext cx="30157067" cy="259153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831E884D-1F6D-FF45-8C53-99C053F35936}"/>
              </a:ext>
            </a:extLst>
          </p:cNvPr>
          <p:cNvSpPr txBox="1"/>
          <p:nvPr/>
        </p:nvSpPr>
        <p:spPr>
          <a:xfrm>
            <a:off x="4699686" y="1216889"/>
            <a:ext cx="702564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04000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课题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1】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摄像头视频流数据在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UI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界面展示时有着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超过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5s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的延迟，延迟时间经过累加会越来越大。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109623" y="2917123"/>
            <a:ext cx="6920796" cy="2572133"/>
            <a:chOff x="5109623" y="2566930"/>
            <a:chExt cx="6920796" cy="2572133"/>
          </a:xfrm>
        </p:grpSpPr>
        <p:sp>
          <p:nvSpPr>
            <p:cNvPr id="4" name="文本框 3"/>
            <p:cNvSpPr txBox="1"/>
            <p:nvPr/>
          </p:nvSpPr>
          <p:spPr>
            <a:xfrm>
              <a:off x="5109623" y="2882965"/>
              <a:ext cx="2040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摄像头视频：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09623" y="3796728"/>
              <a:ext cx="2040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传输视频：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7161196" y="4591251"/>
              <a:ext cx="4485372" cy="0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 flipV="1">
              <a:off x="7139162" y="2566930"/>
              <a:ext cx="42231" cy="2022484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880265" y="4626807"/>
              <a:ext cx="517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</a:rPr>
                <a:t>0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387671" y="4671921"/>
              <a:ext cx="642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</a:rPr>
                <a:t>t/s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181393" y="2879949"/>
              <a:ext cx="1778993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875071" y="4671920"/>
              <a:ext cx="517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1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831549" y="4677398"/>
              <a:ext cx="517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192410" y="3749936"/>
              <a:ext cx="1778993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115919" y="3749935"/>
              <a:ext cx="1778993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070889" y="3341614"/>
              <a:ext cx="1045030" cy="408321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4" idx="0"/>
              <a:endCxn id="14" idx="2"/>
            </p:cNvCxnSpPr>
            <p:nvPr/>
          </p:nvCxnSpPr>
          <p:spPr>
            <a:xfrm>
              <a:off x="8070890" y="2879949"/>
              <a:ext cx="0" cy="461665"/>
            </a:xfrm>
            <a:prstGeom prst="line">
              <a:avLst/>
            </a:prstGeom>
            <a:ln w="508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291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93529AA-6D75-A0AB-6FF6-88CB5783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8044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0EC1066-334D-0B15-2D4C-2FAAF056F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4593" y="-9528699"/>
            <a:ext cx="30157067" cy="25915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id="{52789D85-C358-BA29-6889-800835ADD9C9}"/>
                  </a:ext>
                </a:extLst>
              </p:cNvPr>
              <p:cNvSpPr/>
              <p:nvPr/>
            </p:nvSpPr>
            <p:spPr>
              <a:xfrm>
                <a:off x="4719753" y="1135054"/>
                <a:ext cx="9372601" cy="247388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【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对策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】</a:t>
                </a:r>
              </a:p>
              <a:p>
                <a:pPr marL="45720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视频流数据角度：</a:t>
                </a:r>
                <a:endPara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  <a:p>
                <a:pPr marL="1371600" lvl="2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压缩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Calibri" panose="020F0502020204030204" pitchFamily="34" charset="0"/>
                      </a:rPr>
                      <m:t>𝑗𝑝𝑔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图像；</a:t>
                </a:r>
                <a:endPara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  <a:p>
                <a:pPr marL="1371600" lvl="2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让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摄像头帧数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实际传输帧数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匹配；</a:t>
                </a:r>
                <a:endPara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2789D85-C358-BA29-6889-800835ADD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53" y="1135054"/>
                <a:ext cx="9372601" cy="2473882"/>
              </a:xfrm>
              <a:prstGeom prst="rect">
                <a:avLst/>
              </a:prstGeom>
              <a:blipFill>
                <a:blip r:embed="rId5"/>
                <a:stretch>
                  <a:fillRect l="-975"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49C9218-9BAB-F02B-E175-F5F26E3CE579}"/>
              </a:ext>
            </a:extLst>
          </p:cNvPr>
          <p:cNvSpPr txBox="1"/>
          <p:nvPr/>
        </p:nvSpPr>
        <p:spPr>
          <a:xfrm>
            <a:off x="345872" y="0"/>
            <a:ext cx="11846127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04000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课题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1】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摄像头视频流数据在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UI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界面展示时有着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超过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5s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的延迟，延迟时间经过累加会越来越大。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627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93529AA-6D75-A0AB-6FF6-88CB5783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8044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0EC1066-334D-0B15-2D4C-2FAAF056F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4593" y="-9528699"/>
            <a:ext cx="30157067" cy="25915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id="{52789D85-C358-BA29-6889-800835ADD9C9}"/>
                  </a:ext>
                </a:extLst>
              </p:cNvPr>
              <p:cNvSpPr/>
              <p:nvPr/>
            </p:nvSpPr>
            <p:spPr>
              <a:xfrm>
                <a:off x="4719753" y="1262285"/>
                <a:ext cx="9372601" cy="283237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【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对策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】</a:t>
                </a:r>
              </a:p>
              <a:p>
                <a:pPr marL="45720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前端</a:t>
                </a:r>
                <a:r>
                  <a:rPr lang="en-US" altLang="zh-CN" sz="2800" i="0" dirty="0">
                    <a:solidFill>
                      <a:schemeClr val="bg1"/>
                    </a:solidFill>
                    <a:latin typeface="+mj-lt"/>
                    <a:ea typeface="微软雅黑" panose="020B0503020204020204" pitchFamily="34" charset="-122"/>
                    <a:sym typeface="Calibri" panose="020F0502020204030204" pitchFamily="34" charset="0"/>
                  </a:rPr>
                  <a:t>GUI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角度：</a:t>
                </a:r>
                <a:endPara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  <a:p>
                <a:pPr marL="1371600" lvl="2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使用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二进制字节流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传输到前端；</a:t>
                </a:r>
                <a:endPara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  <a:p>
                <a:pPr marL="1371600" lvl="2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采用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Calibri" panose="020F0502020204030204" pitchFamily="34" charset="0"/>
                      </a:rPr>
                      <m:t>𝑊𝑒𝑏𝑠𝑜𝑐𝑘𝑒𝑡</m:t>
                    </m:r>
                  </m:oMath>
                </a14:m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建立持续通信；</a:t>
                </a:r>
                <a:endPara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2789D85-C358-BA29-6889-800835ADD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53" y="1262285"/>
                <a:ext cx="9372601" cy="2832378"/>
              </a:xfrm>
              <a:prstGeom prst="rect">
                <a:avLst/>
              </a:prstGeom>
              <a:blipFill>
                <a:blip r:embed="rId5"/>
                <a:stretch>
                  <a:fillRect l="-1300"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49C9218-9BAB-F02B-E175-F5F26E3CE579}"/>
              </a:ext>
            </a:extLst>
          </p:cNvPr>
          <p:cNvSpPr txBox="1"/>
          <p:nvPr/>
        </p:nvSpPr>
        <p:spPr>
          <a:xfrm>
            <a:off x="345872" y="0"/>
            <a:ext cx="11846127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0400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课题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1】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摄像头视频流数据在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UI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界面展示时有着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超过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5s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的延迟，延迟时间经过累加会越来越大。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5289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00028" y="1349828"/>
            <a:ext cx="12411077" cy="1671463"/>
            <a:chOff x="-200028" y="1349828"/>
            <a:chExt cx="12411077" cy="1671463"/>
          </a:xfrm>
          <a:solidFill>
            <a:schemeClr val="accent1">
              <a:lumMod val="50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 rot="5400000">
              <a:off x="5169779" y="-4019979"/>
              <a:ext cx="1671463" cy="12411077"/>
              <a:chOff x="3379661" y="-2686048"/>
              <a:chExt cx="1251658" cy="12411077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3379661" y="-2686048"/>
                <a:ext cx="1120280" cy="124110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030233" y="1653394"/>
              <a:ext cx="4131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>
                  <a:solidFill>
                    <a:schemeClr val="accent1">
                      <a:lumMod val="75000"/>
                    </a:schemeClr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cs typeface="Arial" panose="020B0604020202090204" pitchFamily="34" charset="0"/>
                  <a:sym typeface="Arial" panose="020B0604020202090204" pitchFamily="34" charset="0"/>
                </a:rPr>
                <a:t>Part  01</a:t>
              </a:r>
              <a:endParaRPr lang="zh-CN" altLang="en-US" sz="5400" b="1" spc="600" dirty="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Arial" panose="020B0604020202090204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618672" y="3429000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bg1"/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rPr>
              <a:t>产品概述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93529AA-6D75-A0AB-6FF6-88CB5783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8044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0EC1066-334D-0B15-2D4C-2FAAF056F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58553" y="-16539911"/>
            <a:ext cx="43709953" cy="375620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49C9218-9BAB-F02B-E175-F5F26E3CE579}"/>
              </a:ext>
            </a:extLst>
          </p:cNvPr>
          <p:cNvSpPr txBox="1"/>
          <p:nvPr/>
        </p:nvSpPr>
        <p:spPr>
          <a:xfrm>
            <a:off x="360340" y="3000032"/>
            <a:ext cx="584369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040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课题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遮挡眉毛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或者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侧脸等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会对检测的准确度有较大影响。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063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93529AA-6D75-A0AB-6FF6-88CB5783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804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3C7B7984-AB91-0ABE-C933-1617B669D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58553" y="-16539911"/>
            <a:ext cx="43709953" cy="375620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49C9218-9BAB-F02B-E175-F5F26E3CE579}"/>
              </a:ext>
            </a:extLst>
          </p:cNvPr>
          <p:cNvSpPr txBox="1"/>
          <p:nvPr/>
        </p:nvSpPr>
        <p:spPr>
          <a:xfrm>
            <a:off x="452937" y="314705"/>
            <a:ext cx="105314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040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课题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遮挡眉毛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或者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侧脸等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会对检测的准确度有较大影响。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93F680B3-2ECA-68FC-1731-535C41344C3F}"/>
                  </a:ext>
                </a:extLst>
              </p:cNvPr>
              <p:cNvSpPr txBox="1"/>
              <p:nvPr/>
            </p:nvSpPr>
            <p:spPr>
              <a:xfrm>
                <a:off x="452937" y="1380796"/>
                <a:ext cx="6168543" cy="2243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50400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【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对策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】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录入人脸数据的时候可以让用户戴眼镜或摘掉眼镜，露出眉毛和放下刘海多照几张，对于一个人多张图片使用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Calibri" panose="020F0502020204030204" pitchFamily="34" charset="0"/>
                      </a:rPr>
                      <m:t>𝐾𝑁𝑁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分类器，实现多对一的检测，提高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rPr>
                  <a:t>鲁棒性</a:t>
                </a:r>
                <a:endPara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F680B3-2ECA-68FC-1731-535C41344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37" y="1380796"/>
                <a:ext cx="6168543" cy="2243050"/>
              </a:xfrm>
              <a:prstGeom prst="rect">
                <a:avLst/>
              </a:prstGeom>
              <a:blipFill>
                <a:blip r:embed="rId5"/>
                <a:stretch>
                  <a:fillRect l="-1482" b="-5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9017F76-D988-9BB3-548D-71876E703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72" y="3839359"/>
            <a:ext cx="5822271" cy="23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14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00028" y="1349828"/>
            <a:ext cx="12411077" cy="1671463"/>
            <a:chOff x="-200028" y="1349828"/>
            <a:chExt cx="12411077" cy="1671463"/>
          </a:xfrm>
          <a:solidFill>
            <a:schemeClr val="accent1">
              <a:lumMod val="75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 rot="5400000">
              <a:off x="5169779" y="-4019979"/>
              <a:ext cx="1671463" cy="12411077"/>
              <a:chOff x="3379661" y="-2686048"/>
              <a:chExt cx="1251658" cy="12411077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3379661" y="-2686048"/>
                <a:ext cx="1120280" cy="124110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030233" y="1653394"/>
              <a:ext cx="4131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>
                  <a:solidFill>
                    <a:schemeClr val="bg1"/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cs typeface="Arial" panose="020B0604020202090204" pitchFamily="34" charset="0"/>
                  <a:sym typeface="Arial" panose="020B0604020202090204" pitchFamily="34" charset="0"/>
                </a:rPr>
                <a:t>Part  05</a:t>
              </a:r>
              <a:endParaRPr lang="zh-CN" altLang="en-US" sz="5400" b="1" spc="600" dirty="0">
                <a:solidFill>
                  <a:schemeClr val="bg1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Arial" panose="020B0604020202090204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618676" y="383671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rPr>
              <a:t>产品演示</a:t>
            </a:r>
          </a:p>
        </p:txBody>
      </p:sp>
    </p:spTree>
    <p:extLst>
      <p:ext uri="{BB962C8B-B14F-4D97-AF65-F5344CB8AC3E}">
        <p14:creationId xmlns:p14="http://schemas.microsoft.com/office/powerpoint/2010/main" val="2147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-191120152245"/>
          <p:cNvPicPr>
            <a:picLocks noChangeAspect="1"/>
          </p:cNvPicPr>
          <p:nvPr/>
        </p:nvPicPr>
        <p:blipFill>
          <a:blip r:embed="rId2">
            <a:alphaModFix amt="1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 flipV="1">
            <a:off x="4052796" y="2514282"/>
            <a:ext cx="0" cy="1829435"/>
          </a:xfrm>
          <a:prstGeom prst="line">
            <a:avLst/>
          </a:prstGeom>
          <a:ln w="57150">
            <a:solidFill>
              <a:srgbClr val="017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290695" y="2685415"/>
            <a:ext cx="68110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0173BB"/>
                </a:solidFill>
                <a:latin typeface="微软雅黑" panose="020B0503020204020204" charset="-122"/>
                <a:ea typeface="微软雅黑" panose="020B0503020204020204" charset="-122"/>
              </a:rPr>
              <a:t>感谢倾听</a:t>
            </a:r>
            <a:r>
              <a:rPr lang="en-US" altLang="zh-CN" sz="7200" b="1" dirty="0">
                <a:solidFill>
                  <a:srgbClr val="0173BB"/>
                </a:solidFill>
                <a:latin typeface="微软雅黑" panose="020B0503020204020204" charset="-122"/>
                <a:ea typeface="微软雅黑" panose="020B0503020204020204" charset="-122"/>
              </a:rPr>
              <a:t>!</a:t>
            </a:r>
            <a:endParaRPr lang="zh-CN" altLang="en-US" sz="7200" b="1" dirty="0">
              <a:solidFill>
                <a:srgbClr val="0173B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290695" y="3977640"/>
            <a:ext cx="7042785" cy="0"/>
          </a:xfrm>
          <a:prstGeom prst="line">
            <a:avLst/>
          </a:prstGeom>
          <a:ln w="19050">
            <a:solidFill>
              <a:srgbClr val="017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8895BF6A-3C2F-3F49-A9E7-5B727E48DE58}"/>
              </a:ext>
            </a:extLst>
          </p:cNvPr>
          <p:cNvSpPr txBox="1"/>
          <p:nvPr/>
        </p:nvSpPr>
        <p:spPr>
          <a:xfrm>
            <a:off x="6991866" y="4063686"/>
            <a:ext cx="681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173BB"/>
                </a:solidFill>
                <a:latin typeface="微软雅黑" panose="020B0503020204020204" charset="-122"/>
                <a:ea typeface="微软雅黑" panose="020B0503020204020204" charset="-122"/>
              </a:rPr>
              <a:t>恳请各位老师批评指正！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5B278A2-B150-0DC5-C39E-7B5D261C2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6" t="10433" r="10186" b="10404"/>
          <a:stretch/>
        </p:blipFill>
        <p:spPr>
          <a:xfrm>
            <a:off x="1112093" y="1984236"/>
            <a:ext cx="2625310" cy="26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405114" y="1199410"/>
            <a:ext cx="11373485" cy="5051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4738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AE567F6-D62D-D03B-87AF-08E5483F17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t="7013" r="69242" b="3030"/>
          <a:stretch/>
        </p:blipFill>
        <p:spPr>
          <a:xfrm>
            <a:off x="391886" y="201878"/>
            <a:ext cx="593766" cy="629393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1021935" y="237288"/>
            <a:ext cx="286722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产品</a:t>
            </a:r>
            <a:r>
              <a:rPr lang="zh-CN" altLang="en-US" sz="2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概述</a:t>
            </a:r>
            <a:r>
              <a:rPr lang="en-US" altLang="zh-CN" sz="2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-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市场</a:t>
            </a:r>
          </a:p>
        </p:txBody>
      </p:sp>
      <p:sp>
        <p:nvSpPr>
          <p:cNvPr id="36" name="矩形 35"/>
          <p:cNvSpPr/>
          <p:nvPr/>
        </p:nvSpPr>
        <p:spPr>
          <a:xfrm>
            <a:off x="9790472" y="217933"/>
            <a:ext cx="18202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lnSpc>
                <a:spcPct val="120000"/>
              </a:lnSpc>
            </a:pPr>
            <a:r>
              <a:rPr lang="en-US" altLang="zh-CN" sz="2400" dirty="0">
                <a:solidFill>
                  <a:srgbClr val="5F9EE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PART 01</a:t>
            </a:r>
            <a:endParaRPr lang="zh-CN" altLang="en-US" sz="2400" dirty="0">
              <a:solidFill>
                <a:srgbClr val="5F9EE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8A2AC97C-2F1F-2062-20AD-79D9A8C6D6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9" b="31009"/>
          <a:stretch/>
        </p:blipFill>
        <p:spPr>
          <a:xfrm>
            <a:off x="405114" y="4568703"/>
            <a:ext cx="1674477" cy="16822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12" name="图片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" t="100000" r="76983" b="-9448"/>
          <a:stretch>
            <a:fillRect/>
          </a:stretch>
        </p:blipFill>
        <p:spPr>
          <a:xfrm>
            <a:off x="405114" y="5717495"/>
            <a:ext cx="2667965" cy="213608"/>
          </a:xfrm>
          <a:custGeom>
            <a:avLst/>
            <a:gdLst>
              <a:gd name="connsiteX0" fmla="*/ 0 w 2667965"/>
              <a:gd name="connsiteY0" fmla="*/ 0 h 213608"/>
              <a:gd name="connsiteX1" fmla="*/ 2667965 w 2667965"/>
              <a:gd name="connsiteY1" fmla="*/ 0 h 213608"/>
              <a:gd name="connsiteX2" fmla="*/ 2667965 w 2667965"/>
              <a:gd name="connsiteY2" fmla="*/ 213608 h 213608"/>
              <a:gd name="connsiteX3" fmla="*/ 0 w 2667965"/>
              <a:gd name="connsiteY3" fmla="*/ 213608 h 213608"/>
              <a:gd name="connsiteX4" fmla="*/ 0 w 2667965"/>
              <a:gd name="connsiteY4" fmla="*/ 0 h 21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965" h="213608">
                <a:moveTo>
                  <a:pt x="0" y="0"/>
                </a:moveTo>
                <a:lnTo>
                  <a:pt x="2667965" y="0"/>
                </a:lnTo>
                <a:lnTo>
                  <a:pt x="2667965" y="213608"/>
                </a:lnTo>
                <a:lnTo>
                  <a:pt x="0" y="21360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4" name="组合 13"/>
          <p:cNvGrpSpPr/>
          <p:nvPr/>
        </p:nvGrpSpPr>
        <p:grpSpPr>
          <a:xfrm>
            <a:off x="1183418" y="1733681"/>
            <a:ext cx="9872664" cy="3847196"/>
            <a:chOff x="1183418" y="1733681"/>
            <a:chExt cx="9872664" cy="3847196"/>
          </a:xfrm>
        </p:grpSpPr>
        <p:sp>
          <p:nvSpPr>
            <p:cNvPr id="11" name="矩形: 圆角 6"/>
            <p:cNvSpPr/>
            <p:nvPr/>
          </p:nvSpPr>
          <p:spPr>
            <a:xfrm>
              <a:off x="4617181" y="2270012"/>
              <a:ext cx="3005138" cy="3310865"/>
            </a:xfrm>
            <a:prstGeom prst="roundRect">
              <a:avLst>
                <a:gd name="adj" fmla="val 316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Roboto" panose="02000000000000000000" charset="0"/>
              </a:endParaRPr>
            </a:p>
          </p:txBody>
        </p:sp>
        <p:sp>
          <p:nvSpPr>
            <p:cNvPr id="6" name="矩形: 圆角 1"/>
            <p:cNvSpPr/>
            <p:nvPr/>
          </p:nvSpPr>
          <p:spPr>
            <a:xfrm>
              <a:off x="1183418" y="2270012"/>
              <a:ext cx="3005138" cy="3310865"/>
            </a:xfrm>
            <a:prstGeom prst="roundRect">
              <a:avLst>
                <a:gd name="adj" fmla="val 3165"/>
              </a:avLst>
            </a:prstGeom>
            <a:solidFill>
              <a:schemeClr val="accent5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Roboto" panose="02000000000000000000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307742" y="1733681"/>
              <a:ext cx="1624014" cy="1086100"/>
              <a:chOff x="2100262" y="1824803"/>
              <a:chExt cx="1195388" cy="10861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8" name="任意多边形: 形状 3"/>
              <p:cNvSpPr/>
              <p:nvPr/>
            </p:nvSpPr>
            <p:spPr>
              <a:xfrm>
                <a:off x="2195512" y="1824803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9" name="任意多边形: 形状 4"/>
              <p:cNvSpPr/>
              <p:nvPr/>
            </p:nvSpPr>
            <p:spPr>
              <a:xfrm>
                <a:off x="2100262" y="1897370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204509" y="2217511"/>
                <a:ext cx="906180" cy="369332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  <a:scene3d>
                  <a:camera prst="isometricOffAxis1Left">
                    <a:rot lat="712929" lon="2590656" rev="21521296"/>
                  </a:camera>
                  <a:lightRig rig="threePt" dir="t"/>
                </a:scene3d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anose="02000000000000000000" charset="0"/>
                  </a:rPr>
                  <a:t>痛点解决</a:t>
                </a:r>
              </a:p>
            </p:txBody>
          </p:sp>
        </p:grpSp>
        <p:sp>
          <p:nvSpPr>
            <p:cNvPr id="18" name="矩形: 圆角 11"/>
            <p:cNvSpPr/>
            <p:nvPr/>
          </p:nvSpPr>
          <p:spPr>
            <a:xfrm>
              <a:off x="8050944" y="2270012"/>
              <a:ext cx="3005138" cy="3310865"/>
            </a:xfrm>
            <a:prstGeom prst="roundRect">
              <a:avLst>
                <a:gd name="adj" fmla="val 3165"/>
              </a:avLst>
            </a:prstGeom>
            <a:solidFill>
              <a:schemeClr val="accent5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Roboto" panose="02000000000000000000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03490" y="3032052"/>
              <a:ext cx="2772496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873980" y="1770513"/>
              <a:ext cx="1624013" cy="1086100"/>
              <a:chOff x="2100262" y="1824803"/>
              <a:chExt cx="1195388" cy="1086100"/>
            </a:xfrm>
          </p:grpSpPr>
          <p:sp>
            <p:nvSpPr>
              <p:cNvPr id="29" name="任意多边形: 形状 3"/>
              <p:cNvSpPr/>
              <p:nvPr/>
            </p:nvSpPr>
            <p:spPr>
              <a:xfrm>
                <a:off x="2195512" y="1824803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30" name="任意多边形: 形状 4"/>
              <p:cNvSpPr/>
              <p:nvPr/>
            </p:nvSpPr>
            <p:spPr>
              <a:xfrm>
                <a:off x="2100262" y="1897370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204509" y="2217511"/>
                <a:ext cx="9061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isometricOffAxis1Left">
                    <a:rot lat="712929" lon="2590656" rev="21521296"/>
                  </a:camera>
                  <a:lightRig rig="threePt" dir="t"/>
                </a:scene3d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anose="02000000000000000000" charset="0"/>
                  </a:rPr>
                  <a:t>市场分析</a:t>
                </a: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737078" y="1843080"/>
              <a:ext cx="1624014" cy="1086100"/>
              <a:chOff x="2100262" y="1824803"/>
              <a:chExt cx="1195388" cy="1086100"/>
            </a:xfrm>
          </p:grpSpPr>
          <p:sp>
            <p:nvSpPr>
              <p:cNvPr id="33" name="任意多边形: 形状 3"/>
              <p:cNvSpPr/>
              <p:nvPr/>
            </p:nvSpPr>
            <p:spPr>
              <a:xfrm>
                <a:off x="2195512" y="1824803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34" name="任意多边形: 形状 4"/>
              <p:cNvSpPr/>
              <p:nvPr/>
            </p:nvSpPr>
            <p:spPr>
              <a:xfrm>
                <a:off x="2100262" y="1897370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204509" y="2217511"/>
                <a:ext cx="9061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isometricOffAxis1Left">
                    <a:rot lat="712929" lon="2590656" rev="21521296"/>
                  </a:camera>
                  <a:lightRig rig="threePt" dir="t"/>
                </a:scene3d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anose="02000000000000000000" charset="0"/>
                  </a:rPr>
                  <a:t>适用场景</a:t>
                </a: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4681674" y="3047386"/>
              <a:ext cx="282036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个性化缺失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235718" y="3313959"/>
              <a:ext cx="26355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家庭电视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79255" y="3071510"/>
              <a:ext cx="2772496" cy="21891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4400"/>
                </a:lnSpc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 charset="0"/>
                </a:rPr>
                <a:t>用户需求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charset="0"/>
              </a:endParaRPr>
            </a:p>
            <a:p>
              <a:pPr algn="ctr">
                <a:lnSpc>
                  <a:spcPts val="44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 charset="0"/>
                </a:rPr>
                <a:t>技术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 charset="0"/>
                </a:rPr>
                <a:t>发展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charset="0"/>
              </a:endParaRPr>
            </a:p>
            <a:p>
              <a:pPr algn="ctr">
                <a:lnSpc>
                  <a:spcPts val="44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 charset="0"/>
                </a:rPr>
                <a:t>政策导向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charset="0"/>
              </a:endParaRPr>
            </a:p>
            <a:p>
              <a:pPr algn="ctr">
                <a:lnSpc>
                  <a:spcPts val="4400"/>
                </a:lnSpc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774268" y="3648445"/>
              <a:ext cx="282036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影视搜索不智能化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709568" y="4250050"/>
              <a:ext cx="282036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老人小孩不友好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235718" y="3997336"/>
              <a:ext cx="2635589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 charset="0"/>
                </a:rPr>
                <a:t>公共电视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9791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5114" y="1199410"/>
            <a:ext cx="11373485" cy="5052337"/>
            <a:chOff x="405114" y="1199410"/>
            <a:chExt cx="11373485" cy="5052337"/>
          </a:xfrm>
        </p:grpSpPr>
        <p:sp>
          <p:nvSpPr>
            <p:cNvPr id="39" name="矩形 38"/>
            <p:cNvSpPr/>
            <p:nvPr>
              <p:custDataLst>
                <p:tags r:id="rId1"/>
              </p:custDataLst>
            </p:nvPr>
          </p:nvSpPr>
          <p:spPr>
            <a:xfrm>
              <a:off x="405114" y="1199410"/>
              <a:ext cx="11373485" cy="50515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47386"/>
                </a:solidFill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="" xmlns:a16="http://schemas.microsoft.com/office/drawing/2014/main" id="{8A2AC97C-2F1F-2062-20AD-79D9A8C6D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29" b="31009"/>
            <a:stretch/>
          </p:blipFill>
          <p:spPr>
            <a:xfrm>
              <a:off x="407051" y="4569459"/>
              <a:ext cx="1674477" cy="16822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</p:pic>
        <p:pic>
          <p:nvPicPr>
            <p:cNvPr id="12" name="图片 11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" t="100000" r="76983" b="-9448"/>
            <a:stretch>
              <a:fillRect/>
            </a:stretch>
          </p:blipFill>
          <p:spPr>
            <a:xfrm>
              <a:off x="405114" y="5717495"/>
              <a:ext cx="2667965" cy="213608"/>
            </a:xfrm>
            <a:custGeom>
              <a:avLst/>
              <a:gdLst>
                <a:gd name="connsiteX0" fmla="*/ 0 w 2667965"/>
                <a:gd name="connsiteY0" fmla="*/ 0 h 213608"/>
                <a:gd name="connsiteX1" fmla="*/ 2667965 w 2667965"/>
                <a:gd name="connsiteY1" fmla="*/ 0 h 213608"/>
                <a:gd name="connsiteX2" fmla="*/ 2667965 w 2667965"/>
                <a:gd name="connsiteY2" fmla="*/ 213608 h 213608"/>
                <a:gd name="connsiteX3" fmla="*/ 0 w 2667965"/>
                <a:gd name="connsiteY3" fmla="*/ 213608 h 213608"/>
                <a:gd name="connsiteX4" fmla="*/ 0 w 2667965"/>
                <a:gd name="connsiteY4" fmla="*/ 0 h 21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965" h="213608">
                  <a:moveTo>
                    <a:pt x="0" y="0"/>
                  </a:moveTo>
                  <a:lnTo>
                    <a:pt x="2667965" y="0"/>
                  </a:lnTo>
                  <a:lnTo>
                    <a:pt x="2667965" y="213608"/>
                  </a:lnTo>
                  <a:lnTo>
                    <a:pt x="0" y="2136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4" name="组合 3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1021935" y="194183"/>
              <a:ext cx="10588835" cy="554886"/>
              <a:chOff x="4819113" y="694000"/>
              <a:chExt cx="10588835" cy="554886"/>
            </a:xfrm>
          </p:grpSpPr>
          <p:sp>
            <p:nvSpPr>
              <p:cNvPr id="27" name="矩形 26"/>
              <p:cNvSpPr/>
              <p:nvPr userDrawn="1"/>
            </p:nvSpPr>
            <p:spPr>
              <a:xfrm>
                <a:off x="4819113" y="713355"/>
                <a:ext cx="2867228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产品</a:t>
                </a:r>
                <a:r>
                  <a:rPr lang="zh-CN" altLang="en-US" sz="24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概述</a:t>
                </a:r>
                <a:r>
                  <a:rPr lang="en-US" altLang="zh-CN" sz="24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-</a:t>
                </a:r>
                <a:r>
                  <a:rPr lang="zh-CN" altLang="en-US" sz="24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产品</a:t>
                </a:r>
                <a:endParaRPr lang="zh-CN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01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183418" y="1733681"/>
            <a:ext cx="9872664" cy="3847196"/>
            <a:chOff x="1183418" y="1733681"/>
            <a:chExt cx="9872664" cy="3847196"/>
          </a:xfrm>
        </p:grpSpPr>
        <p:sp>
          <p:nvSpPr>
            <p:cNvPr id="11" name="矩形: 圆角 6"/>
            <p:cNvSpPr/>
            <p:nvPr/>
          </p:nvSpPr>
          <p:spPr>
            <a:xfrm>
              <a:off x="4617181" y="2270012"/>
              <a:ext cx="3005138" cy="3310865"/>
            </a:xfrm>
            <a:prstGeom prst="roundRect">
              <a:avLst>
                <a:gd name="adj" fmla="val 316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Roboto" panose="02000000000000000000" charset="0"/>
              </a:endParaRPr>
            </a:p>
          </p:txBody>
        </p:sp>
        <p:sp>
          <p:nvSpPr>
            <p:cNvPr id="6" name="矩形: 圆角 1"/>
            <p:cNvSpPr/>
            <p:nvPr/>
          </p:nvSpPr>
          <p:spPr>
            <a:xfrm>
              <a:off x="1183418" y="2270012"/>
              <a:ext cx="3005138" cy="3310865"/>
            </a:xfrm>
            <a:prstGeom prst="roundRect">
              <a:avLst>
                <a:gd name="adj" fmla="val 3165"/>
              </a:avLst>
            </a:prstGeom>
            <a:solidFill>
              <a:schemeClr val="accent5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Roboto" panose="02000000000000000000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307742" y="1733681"/>
              <a:ext cx="1624013" cy="1086100"/>
              <a:chOff x="2100262" y="1824803"/>
              <a:chExt cx="1195388" cy="10861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8" name="任意多边形: 形状 3"/>
              <p:cNvSpPr/>
              <p:nvPr/>
            </p:nvSpPr>
            <p:spPr>
              <a:xfrm>
                <a:off x="2195512" y="1824803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9" name="任意多边形: 形状 4"/>
              <p:cNvSpPr/>
              <p:nvPr/>
            </p:nvSpPr>
            <p:spPr>
              <a:xfrm>
                <a:off x="2100262" y="1897370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204509" y="2217511"/>
                <a:ext cx="906180" cy="369332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  <a:scene3d>
                  <a:camera prst="isometricOffAxis1Left">
                    <a:rot lat="712929" lon="2590656" rev="21521296"/>
                  </a:camera>
                  <a:lightRig rig="threePt" dir="t"/>
                </a:scene3d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anose="02000000000000000000" charset="0"/>
                  </a:rPr>
                  <a:t>核心优势</a:t>
                </a:r>
              </a:p>
            </p:txBody>
          </p:sp>
        </p:grpSp>
        <p:sp>
          <p:nvSpPr>
            <p:cNvPr id="18" name="矩形: 圆角 11"/>
            <p:cNvSpPr/>
            <p:nvPr/>
          </p:nvSpPr>
          <p:spPr>
            <a:xfrm>
              <a:off x="8050944" y="2270012"/>
              <a:ext cx="3005138" cy="3310865"/>
            </a:xfrm>
            <a:prstGeom prst="roundRect">
              <a:avLst>
                <a:gd name="adj" fmla="val 3165"/>
              </a:avLst>
            </a:prstGeom>
            <a:solidFill>
              <a:schemeClr val="accent5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Roboto" panose="02000000000000000000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99739" y="2997271"/>
              <a:ext cx="277249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人脸识别确认用户       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873980" y="1770513"/>
              <a:ext cx="1624013" cy="1086100"/>
              <a:chOff x="2100262" y="1824803"/>
              <a:chExt cx="1195388" cy="1086100"/>
            </a:xfrm>
          </p:grpSpPr>
          <p:sp>
            <p:nvSpPr>
              <p:cNvPr id="29" name="任意多边形: 形状 3"/>
              <p:cNvSpPr/>
              <p:nvPr/>
            </p:nvSpPr>
            <p:spPr>
              <a:xfrm>
                <a:off x="2195512" y="1824803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30" name="任意多边形: 形状 4"/>
              <p:cNvSpPr/>
              <p:nvPr/>
            </p:nvSpPr>
            <p:spPr>
              <a:xfrm>
                <a:off x="2100262" y="1897370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204509" y="2217511"/>
                <a:ext cx="9061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isometricOffAxis1Left">
                    <a:rot lat="712929" lon="2590656" rev="21521296"/>
                  </a:camera>
                  <a:lightRig rig="threePt" dir="t"/>
                </a:scene3d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anose="02000000000000000000" charset="0"/>
                  </a:rPr>
                  <a:t>产品简介</a:t>
                </a: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737078" y="1843080"/>
              <a:ext cx="1624014" cy="1086100"/>
              <a:chOff x="2100262" y="1824803"/>
              <a:chExt cx="1195388" cy="1086100"/>
            </a:xfrm>
          </p:grpSpPr>
          <p:sp>
            <p:nvSpPr>
              <p:cNvPr id="33" name="任意多边形: 形状 3"/>
              <p:cNvSpPr/>
              <p:nvPr/>
            </p:nvSpPr>
            <p:spPr>
              <a:xfrm>
                <a:off x="2195512" y="1824803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34" name="任意多边形: 形状 4"/>
              <p:cNvSpPr/>
              <p:nvPr/>
            </p:nvSpPr>
            <p:spPr>
              <a:xfrm>
                <a:off x="2100262" y="1897370"/>
                <a:ext cx="1100138" cy="1013533"/>
              </a:xfrm>
              <a:custGeom>
                <a:avLst/>
                <a:gdLst>
                  <a:gd name="connsiteX0" fmla="*/ 0 w 981075"/>
                  <a:gd name="connsiteY0" fmla="*/ 0 h 903843"/>
                  <a:gd name="connsiteX1" fmla="*/ 981075 w 981075"/>
                  <a:gd name="connsiteY1" fmla="*/ 262878 h 903843"/>
                  <a:gd name="connsiteX2" fmla="*/ 981075 w 981075"/>
                  <a:gd name="connsiteY2" fmla="*/ 903843 h 903843"/>
                  <a:gd name="connsiteX3" fmla="*/ 0 w 981075"/>
                  <a:gd name="connsiteY3" fmla="*/ 640965 h 90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5" h="903843">
                    <a:moveTo>
                      <a:pt x="0" y="0"/>
                    </a:moveTo>
                    <a:lnTo>
                      <a:pt x="981075" y="262878"/>
                    </a:lnTo>
                    <a:lnTo>
                      <a:pt x="981075" y="903843"/>
                    </a:lnTo>
                    <a:lnTo>
                      <a:pt x="0" y="64096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Roboto" panose="02000000000000000000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204509" y="2217511"/>
                <a:ext cx="9061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isometricOffAxis1Left">
                    <a:rot lat="712929" lon="2590656" rev="21521296"/>
                  </a:camera>
                  <a:lightRig rig="threePt" dir="t"/>
                </a:scene3d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" panose="02000000000000000000" charset="0"/>
                  </a:rPr>
                  <a:t>未来发展</a:t>
                </a: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166588" y="2997271"/>
              <a:ext cx="26355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 charset="0"/>
                </a:rPr>
                <a:t>语音控制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681674" y="3002010"/>
              <a:ext cx="282036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精准识别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99739" y="3674520"/>
              <a:ext cx="2772496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个性化选择影视偏好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99739" y="4323410"/>
              <a:ext cx="2772496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 charset="0"/>
                </a:rPr>
                <a:t>语音唤醒、提示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709568" y="3681082"/>
              <a:ext cx="282036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智能推荐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81674" y="4325097"/>
              <a:ext cx="282036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个性化设置</a:t>
              </a:r>
              <a:endPara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29772" y="3641883"/>
              <a:ext cx="26355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 charset="0"/>
                </a:rPr>
                <a:t>多系统兼容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229772" y="4278528"/>
              <a:ext cx="2635589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 charset="0"/>
                </a:rPr>
                <a:t>多设备互联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5229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279740" y="2699543"/>
            <a:ext cx="2772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本系统通过人脸识别技术自动识别用户身份，根据用户个性化设置的影视偏好，随机推荐符合其喜好的影视内容，提供智能、便捷的观影体验。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3" name="图片 12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021934" y="194183"/>
              <a:ext cx="10588836" cy="554886"/>
              <a:chOff x="4819112" y="694000"/>
              <a:chExt cx="10588836" cy="554886"/>
            </a:xfrm>
          </p:grpSpPr>
          <p:sp>
            <p:nvSpPr>
              <p:cNvPr id="15" name="矩形 14"/>
              <p:cNvSpPr/>
              <p:nvPr userDrawn="1"/>
            </p:nvSpPr>
            <p:spPr>
              <a:xfrm>
                <a:off x="4819112" y="713355"/>
                <a:ext cx="3300683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产品</a:t>
                </a:r>
                <a:r>
                  <a:rPr lang="zh-CN" altLang="en-US" sz="24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概述</a:t>
                </a:r>
                <a:r>
                  <a:rPr lang="en-US" altLang="zh-CN" sz="24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-</a:t>
                </a:r>
                <a:r>
                  <a:rPr lang="zh-CN" altLang="en-US" sz="24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操作流程</a:t>
                </a:r>
                <a:endParaRPr lang="zh-CN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01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9D1E8C0E-BCC7-B349-3B77-D42934F9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228" y="262917"/>
            <a:ext cx="7815534" cy="633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9794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00028" y="1349828"/>
            <a:ext cx="12411077" cy="1671463"/>
            <a:chOff x="-200028" y="1349828"/>
            <a:chExt cx="12411077" cy="1671463"/>
          </a:xfrm>
          <a:solidFill>
            <a:schemeClr val="accent1">
              <a:lumMod val="75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 rot="5400000">
              <a:off x="5169779" y="-4019979"/>
              <a:ext cx="1671463" cy="12411077"/>
              <a:chOff x="3379661" y="-2686048"/>
              <a:chExt cx="1251658" cy="12411077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3379661" y="-2686048"/>
                <a:ext cx="1120280" cy="124110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90204" pitchFamily="34" charset="0"/>
                  <a:ea typeface="思源黑体 CN Regular" panose="020B0500000000000000" pitchFamily="34" charset="-122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030233" y="1653394"/>
              <a:ext cx="4131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>
                  <a:solidFill>
                    <a:schemeClr val="bg1"/>
                  </a:solidFill>
                  <a:latin typeface="Arial" panose="020B0604020202090204" pitchFamily="34" charset="0"/>
                  <a:ea typeface="思源黑体 CN Regular" panose="020B0500000000000000" pitchFamily="34" charset="-122"/>
                  <a:cs typeface="Arial" panose="020B0604020202090204" pitchFamily="34" charset="0"/>
                  <a:sym typeface="Arial" panose="020B0604020202090204" pitchFamily="34" charset="0"/>
                </a:rPr>
                <a:t>Part  02</a:t>
              </a:r>
              <a:endParaRPr lang="zh-CN" altLang="en-US" sz="5400" b="1" spc="600" dirty="0">
                <a:solidFill>
                  <a:schemeClr val="bg1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Arial" panose="020B0604020202090204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618673" y="383671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rPr>
              <a:t>界面设计</a:t>
            </a:r>
          </a:p>
        </p:txBody>
      </p:sp>
    </p:spTree>
    <p:extLst>
      <p:ext uri="{BB962C8B-B14F-4D97-AF65-F5344CB8AC3E}">
        <p14:creationId xmlns:p14="http://schemas.microsoft.com/office/powerpoint/2010/main" val="4239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/>
          <a:srcRect l="398" r="722" b="827"/>
          <a:stretch/>
        </p:blipFill>
        <p:spPr>
          <a:xfrm>
            <a:off x="738851" y="1834993"/>
            <a:ext cx="4479345" cy="214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921" y="1629367"/>
            <a:ext cx="8316489" cy="3968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7882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44892" y="1779666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6869229" y="1779665"/>
            <a:ext cx="4687503" cy="23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501" y="1834993"/>
            <a:ext cx="4501647" cy="214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40" t="654" b="363"/>
          <a:stretch/>
        </p:blipFill>
        <p:spPr>
          <a:xfrm>
            <a:off x="730385" y="1828800"/>
            <a:ext cx="4542365" cy="21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电视机-快图网-免费PNG图片免抠PNG高清背景素材库kuaipng.com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7490" b="11071"/>
          <a:stretch/>
        </p:blipFill>
        <p:spPr bwMode="auto">
          <a:xfrm>
            <a:off x="1766822" y="1543099"/>
            <a:ext cx="8658355" cy="42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/>
          <a:srcRect l="398" r="722" b="827"/>
          <a:stretch/>
        </p:blipFill>
        <p:spPr>
          <a:xfrm>
            <a:off x="1926168" y="1632262"/>
            <a:ext cx="8322732" cy="399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组合 12"/>
          <p:cNvGrpSpPr/>
          <p:nvPr/>
        </p:nvGrpSpPr>
        <p:grpSpPr>
          <a:xfrm>
            <a:off x="391886" y="201878"/>
            <a:ext cx="11218884" cy="629393"/>
            <a:chOff x="391886" y="178128"/>
            <a:chExt cx="11218884" cy="629393"/>
          </a:xfrm>
        </p:grpSpPr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9AE567F6-D62D-D03B-87AF-08E5483F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" t="7013" r="69242" b="3030"/>
            <a:stretch/>
          </p:blipFill>
          <p:spPr>
            <a:xfrm>
              <a:off x="391886" y="178128"/>
              <a:ext cx="593766" cy="629393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1021935" y="194183"/>
              <a:ext cx="10588835" cy="515388"/>
              <a:chOff x="4819113" y="694000"/>
              <a:chExt cx="10588835" cy="515388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4819113" y="713355"/>
                <a:ext cx="2867228" cy="49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界面设计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3587650" y="694000"/>
                <a:ext cx="1820298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rgbClr val="5F9EEB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ea"/>
                    <a:sym typeface="+mn-lt"/>
                  </a:rPr>
                  <a:t>PART 02</a:t>
                </a:r>
                <a:endParaRPr lang="zh-CN" altLang="en-US" sz="2400" dirty="0">
                  <a:solidFill>
                    <a:srgbClr val="5F9EE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5803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532f4a6-43db-4092-9a4f-ce1b532f2095"/>
  <p:tag name="COMMONDATA" val="eyJoZGlkIjoiOTVjMWUxNTdhNmYzMWM3OWU5ZmZjOTg0YTM2OGFmZT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879</Words>
  <Application>Microsoft Office PowerPoint</Application>
  <PresentationFormat>宽屏</PresentationFormat>
  <Paragraphs>194</Paragraphs>
  <Slides>33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Alibaba PuHuiTi 2.0 45 Light</vt:lpstr>
      <vt:lpstr>Roboto</vt:lpstr>
      <vt:lpstr>等线</vt:lpstr>
      <vt:lpstr>等线 Light</vt:lpstr>
      <vt:lpstr>黑体</vt:lpstr>
      <vt:lpstr>华文楷体</vt:lpstr>
      <vt:lpstr>思源黑体</vt:lpstr>
      <vt:lpstr>思源黑体 CN Regular</vt:lpstr>
      <vt:lpstr>思源宋体 CN Heavy</vt:lpstr>
      <vt:lpstr>微软雅黑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大连理工大学 学术答辩 PPT</dc:title>
  <dc:creator>易 树</dc:creator>
  <cp:lastModifiedBy>admin</cp:lastModifiedBy>
  <cp:revision>214</cp:revision>
  <dcterms:created xsi:type="dcterms:W3CDTF">2023-05-15T11:05:00Z</dcterms:created>
  <dcterms:modified xsi:type="dcterms:W3CDTF">2024-07-12T03:32:47Z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C766E710BFA74EF1B21E188C07C545EB_13</vt:lpwstr>
  </property>
  <property fmtid="{D5CDD505-2E9C-101B-9397-08002B2CF9AE}" pid="3" name="KSOProductBuildVer">
    <vt:lpwstr>2052-11.1.0.14309</vt:lpwstr>
  </property>
</Properties>
</file>